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5"/>
  </p:notesMasterIdLst>
  <p:sldIdLst>
    <p:sldId id="256" r:id="rId2"/>
    <p:sldId id="258" r:id="rId3"/>
    <p:sldId id="259" r:id="rId4"/>
    <p:sldId id="262" r:id="rId5"/>
    <p:sldId id="263" r:id="rId6"/>
    <p:sldId id="261" r:id="rId7"/>
    <p:sldId id="260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3" autoAdjust="0"/>
    <p:restoredTop sz="94660"/>
  </p:normalViewPr>
  <p:slideViewPr>
    <p:cSldViewPr>
      <p:cViewPr varScale="1">
        <p:scale>
          <a:sx n="69" d="100"/>
          <a:sy n="69" d="100"/>
        </p:scale>
        <p:origin x="-138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F9D4C8-16F2-495E-B173-74FE6021B5FA}" type="datetimeFigureOut">
              <a:rPr lang="pt-BR" smtClean="0"/>
              <a:t>21/09/2018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C86EA8-AC3E-46CE-A620-27E14786B7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1158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86EA8-AC3E-46CE-A620-27E14786B79B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88988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86EA8-AC3E-46CE-A620-27E14786B79B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8898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86EA8-AC3E-46CE-A620-27E14786B79B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88988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86EA8-AC3E-46CE-A620-27E14786B79B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88988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86EA8-AC3E-46CE-A620-27E14786B79B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88988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86EA8-AC3E-46CE-A620-27E14786B79B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88988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86EA8-AC3E-46CE-A620-27E14786B79B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88988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86EA8-AC3E-46CE-A620-27E14786B79B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88988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86EA8-AC3E-46CE-A620-27E14786B79B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88988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86EA8-AC3E-46CE-A620-27E14786B79B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88988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86EA8-AC3E-46CE-A620-27E14786B79B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88988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86EA8-AC3E-46CE-A620-27E14786B79B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88988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86EA8-AC3E-46CE-A620-27E14786B79B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88988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B9A36-6D32-48D5-892B-728E37114B05}" type="datetimeFigureOut">
              <a:rPr lang="pt-BR" smtClean="0"/>
              <a:t>21/09/2018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6002E-870D-4AF6-871B-F46F54DF4E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6460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B9A36-6D32-48D5-892B-728E37114B05}" type="datetimeFigureOut">
              <a:rPr lang="pt-BR" smtClean="0"/>
              <a:t>21/09/2018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6002E-870D-4AF6-871B-F46F54DF4E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3405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B9A36-6D32-48D5-892B-728E37114B05}" type="datetimeFigureOut">
              <a:rPr lang="pt-BR" smtClean="0"/>
              <a:t>21/09/2018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6002E-870D-4AF6-871B-F46F54DF4E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0566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B9A36-6D32-48D5-892B-728E37114B05}" type="datetimeFigureOut">
              <a:rPr lang="pt-BR" smtClean="0"/>
              <a:t>21/09/2018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6002E-870D-4AF6-871B-F46F54DF4E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8108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B9A36-6D32-48D5-892B-728E37114B05}" type="datetimeFigureOut">
              <a:rPr lang="pt-BR" smtClean="0"/>
              <a:t>21/09/2018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6002E-870D-4AF6-871B-F46F54DF4E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7339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B9A36-6D32-48D5-892B-728E37114B05}" type="datetimeFigureOut">
              <a:rPr lang="pt-BR" smtClean="0"/>
              <a:t>21/09/2018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6002E-870D-4AF6-871B-F46F54DF4E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5658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B9A36-6D32-48D5-892B-728E37114B05}" type="datetimeFigureOut">
              <a:rPr lang="pt-BR" smtClean="0"/>
              <a:t>21/09/2018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6002E-870D-4AF6-871B-F46F54DF4E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825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B9A36-6D32-48D5-892B-728E37114B05}" type="datetimeFigureOut">
              <a:rPr lang="pt-BR" smtClean="0"/>
              <a:t>21/09/2018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6002E-870D-4AF6-871B-F46F54DF4E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0142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B9A36-6D32-48D5-892B-728E37114B05}" type="datetimeFigureOut">
              <a:rPr lang="pt-BR" smtClean="0"/>
              <a:t>21/09/2018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6002E-870D-4AF6-871B-F46F54DF4E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299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B9A36-6D32-48D5-892B-728E37114B05}" type="datetimeFigureOut">
              <a:rPr lang="pt-BR" smtClean="0"/>
              <a:t>21/09/2018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6002E-870D-4AF6-871B-F46F54DF4E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752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B9A36-6D32-48D5-892B-728E37114B05}" type="datetimeFigureOut">
              <a:rPr lang="pt-BR" smtClean="0"/>
              <a:t>21/09/2018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6002E-870D-4AF6-871B-F46F54DF4E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5780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9B9A36-6D32-48D5-892B-728E37114B05}" type="datetimeFigureOut">
              <a:rPr lang="pt-BR" smtClean="0"/>
              <a:t>21/09/2018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26002E-870D-4AF6-871B-F46F54DF4E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8257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arcioalbernazarquiteto@gmail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marcioalbernazarquiteto@gmail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marcioalbernazarquiteto@gmail.com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marcioalbernazarquiteto@gmail.com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marcioalbernazarquiteto@gmail.com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marcioalbernazarquiteto@gmail.com" TargetMode="External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marcioalbernazarquiteto@gmail.com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hyperlink" Target="mailto:marcioalbernazarquiteto@gmail.com" TargetMode="Externa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.jpg"/><Relationship Id="rId4" Type="http://schemas.openxmlformats.org/officeDocument/2006/relationships/hyperlink" Target="mailto:marcioalbernazarquiteto@gmail.com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marcioalbernazarquiteto@gmail.com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.jpg"/><Relationship Id="rId4" Type="http://schemas.openxmlformats.org/officeDocument/2006/relationships/hyperlink" Target="mailto:marcioalbernazarquiteto@gmail.com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hyperlink" Target="mailto:marcioalbernazarquiteto@gmail.com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hyperlink" Target="mailto:marcioalbernazarquiteto@gmail.com" TargetMode="External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11" Type="http://schemas.openxmlformats.org/officeDocument/2006/relationships/image" Target="../media/image28.jpeg"/><Relationship Id="rId5" Type="http://schemas.openxmlformats.org/officeDocument/2006/relationships/image" Target="../media/image22.jpeg"/><Relationship Id="rId10" Type="http://schemas.openxmlformats.org/officeDocument/2006/relationships/image" Target="../media/image27.jpeg"/><Relationship Id="rId4" Type="http://schemas.openxmlformats.org/officeDocument/2006/relationships/image" Target="../media/image1.jpg"/><Relationship Id="rId9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275856" y="6165304"/>
            <a:ext cx="5631484" cy="670667"/>
          </a:xfrm>
        </p:spPr>
        <p:txBody>
          <a:bodyPr>
            <a:normAutofit/>
          </a:bodyPr>
          <a:lstStyle/>
          <a:p>
            <a:pPr algn="r"/>
            <a:r>
              <a:rPr lang="pt-BR" sz="1400" dirty="0" smtClean="0">
                <a:latin typeface="+mj-lt"/>
              </a:rPr>
              <a:t>E-mail: </a:t>
            </a:r>
            <a:r>
              <a:rPr lang="pt-BR" sz="1400" u="sng" dirty="0" smtClean="0">
                <a:latin typeface="+mj-lt"/>
                <a:hlinkClick r:id="rId3"/>
              </a:rPr>
              <a:t>marcioalbernazarquiteto@gmail.com</a:t>
            </a:r>
            <a:endParaRPr lang="pt-BR" sz="1400" dirty="0" smtClean="0">
              <a:latin typeface="+mj-lt"/>
            </a:endParaRPr>
          </a:p>
          <a:p>
            <a:pPr algn="r"/>
            <a:r>
              <a:rPr lang="pt-BR" sz="1400" dirty="0" smtClean="0">
                <a:latin typeface="+mj-lt"/>
              </a:rPr>
              <a:t>Tel.: 11 99369-3479</a:t>
            </a:r>
          </a:p>
          <a:p>
            <a:endParaRPr lang="pt-BR" sz="14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2483768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993" y="116632"/>
            <a:ext cx="1179576" cy="1046988"/>
          </a:xfrm>
          <a:prstGeom prst="rect">
            <a:avLst/>
          </a:prstGeom>
        </p:spPr>
      </p:pic>
      <p:cxnSp>
        <p:nvCxnSpPr>
          <p:cNvPr id="8" name="Conector reto 7"/>
          <p:cNvCxnSpPr/>
          <p:nvPr/>
        </p:nvCxnSpPr>
        <p:spPr>
          <a:xfrm>
            <a:off x="395536" y="764704"/>
            <a:ext cx="73448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ítulo 1"/>
          <p:cNvSpPr txBox="1">
            <a:spLocks/>
          </p:cNvSpPr>
          <p:nvPr/>
        </p:nvSpPr>
        <p:spPr>
          <a:xfrm>
            <a:off x="1" y="116632"/>
            <a:ext cx="9136568" cy="12412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700" dirty="0" smtClean="0">
                <a:solidFill>
                  <a:srgbClr val="FF0000"/>
                </a:solidFill>
                <a:latin typeface="Mistral" panose="03090702030407020403" pitchFamily="66" charset="0"/>
              </a:rPr>
              <a:t>   Marcio Albernaz</a:t>
            </a:r>
            <a:r>
              <a:rPr lang="pt-BR" sz="3700" dirty="0" smtClean="0"/>
              <a:t>                                                                                                                </a:t>
            </a:r>
            <a:r>
              <a:rPr lang="pt-BR" sz="1300" dirty="0" smtClean="0">
                <a:latin typeface="Mistral" panose="03090702030407020403" pitchFamily="66" charset="0"/>
              </a:rPr>
              <a:t>						                    </a:t>
            </a:r>
            <a:r>
              <a:rPr lang="pt-BR" sz="2100" dirty="0" smtClean="0">
                <a:latin typeface="Mistral" panose="03090702030407020403" pitchFamily="66" charset="0"/>
              </a:rPr>
              <a:t>          arquiteto</a:t>
            </a:r>
            <a:r>
              <a:rPr lang="pt-BR" sz="1300" dirty="0" smtClean="0"/>
              <a:t/>
            </a:r>
            <a:br>
              <a:rPr lang="pt-BR" sz="1300" dirty="0" smtClean="0"/>
            </a:br>
            <a:r>
              <a:rPr lang="pt-BR" sz="1300" dirty="0" smtClean="0"/>
              <a:t> 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58438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63"/>
    </mc:Choice>
    <mc:Fallback xmlns="">
      <p:transition spd="slow" advTm="9263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95536" y="764704"/>
            <a:ext cx="8151245" cy="7078997"/>
          </a:xfrm>
        </p:spPr>
        <p:txBody>
          <a:bodyPr>
            <a:normAutofit/>
          </a:bodyPr>
          <a:lstStyle/>
          <a:p>
            <a:pPr algn="l"/>
            <a:r>
              <a:rPr lang="pt-BR" sz="1300" dirty="0" smtClean="0"/>
              <a:t>Arquiteto </a:t>
            </a:r>
            <a:r>
              <a:rPr lang="pt-BR" sz="1300" dirty="0"/>
              <a:t>e Urbanista com formação na Universidade Anhembi Morumbi no ano de 2000.</a:t>
            </a:r>
            <a:br>
              <a:rPr lang="pt-BR" sz="1300" dirty="0"/>
            </a:br>
            <a:r>
              <a:rPr lang="pt-BR" sz="1300" dirty="0"/>
              <a:t>Durante estes anos de formação </a:t>
            </a:r>
            <a:r>
              <a:rPr lang="pt-BR" sz="1300" dirty="0" smtClean="0"/>
              <a:t>atuei </a:t>
            </a:r>
            <a:r>
              <a:rPr lang="pt-BR" sz="1300" dirty="0"/>
              <a:t>em escritórios renomados, tais como: </a:t>
            </a:r>
            <a:r>
              <a:rPr lang="pt-BR" sz="1300" dirty="0" err="1"/>
              <a:t>Arqº</a:t>
            </a:r>
            <a:r>
              <a:rPr lang="pt-BR" sz="1300" dirty="0"/>
              <a:t> </a:t>
            </a:r>
            <a:r>
              <a:rPr lang="pt-BR" sz="1300" dirty="0" err="1"/>
              <a:t>Nórea</a:t>
            </a:r>
            <a:r>
              <a:rPr lang="pt-BR" sz="1300" dirty="0"/>
              <a:t> de </a:t>
            </a:r>
            <a:r>
              <a:rPr lang="pt-BR" sz="1300" dirty="0" err="1"/>
              <a:t>Vitto</a:t>
            </a:r>
            <a:r>
              <a:rPr lang="pt-BR" sz="1300" dirty="0"/>
              <a:t> e Beto </a:t>
            </a:r>
            <a:r>
              <a:rPr lang="pt-BR" sz="1300" dirty="0" err="1"/>
              <a:t>Galvez</a:t>
            </a:r>
            <a:r>
              <a:rPr lang="pt-BR" sz="1300" dirty="0"/>
              <a:t>, </a:t>
            </a:r>
            <a:r>
              <a:rPr lang="pt-BR" sz="1300" dirty="0" err="1"/>
              <a:t>Mégaron</a:t>
            </a:r>
            <a:r>
              <a:rPr lang="pt-BR" sz="1300" dirty="0"/>
              <a:t> Arquitetura Corporativa, </a:t>
            </a:r>
            <a:r>
              <a:rPr lang="pt-BR" sz="1300" dirty="0" err="1"/>
              <a:t>Arqª</a:t>
            </a:r>
            <a:r>
              <a:rPr lang="pt-BR" sz="1300" dirty="0"/>
              <a:t> Consuelo </a:t>
            </a:r>
            <a:r>
              <a:rPr lang="pt-BR" sz="1300" dirty="0" smtClean="0"/>
              <a:t>Jorge, </a:t>
            </a:r>
            <a:r>
              <a:rPr lang="pt-BR" sz="1300" dirty="0" err="1"/>
              <a:t>Arqª</a:t>
            </a:r>
            <a:r>
              <a:rPr lang="pt-BR" sz="1300" dirty="0"/>
              <a:t> Lia </a:t>
            </a:r>
            <a:r>
              <a:rPr lang="pt-BR" sz="1300" dirty="0" err="1"/>
              <a:t>Carbonari</a:t>
            </a:r>
            <a:r>
              <a:rPr lang="pt-BR" sz="1300" dirty="0"/>
              <a:t>, </a:t>
            </a:r>
            <a:r>
              <a:rPr lang="pt-BR" sz="1300" dirty="0" err="1"/>
              <a:t>Arqª</a:t>
            </a:r>
            <a:r>
              <a:rPr lang="pt-BR" sz="1300" dirty="0"/>
              <a:t> Betty </a:t>
            </a:r>
            <a:r>
              <a:rPr lang="pt-BR" sz="1300" dirty="0" err="1"/>
              <a:t>Birger</a:t>
            </a:r>
            <a:r>
              <a:rPr lang="pt-BR" sz="1300" dirty="0"/>
              <a:t> e </a:t>
            </a:r>
            <a:r>
              <a:rPr lang="pt-BR" sz="1300" dirty="0" err="1"/>
              <a:t>Arqª</a:t>
            </a:r>
            <a:r>
              <a:rPr lang="pt-BR" sz="1300" dirty="0"/>
              <a:t> Regina </a:t>
            </a:r>
            <a:r>
              <a:rPr lang="pt-BR" sz="1300" dirty="0" smtClean="0"/>
              <a:t>Adorno e </a:t>
            </a:r>
            <a:r>
              <a:rPr lang="pt-BR" sz="1300" dirty="0" err="1" smtClean="0"/>
              <a:t>Promenade</a:t>
            </a:r>
            <a:r>
              <a:rPr lang="pt-BR" sz="1300" dirty="0" smtClean="0"/>
              <a:t> Arquitetura.</a:t>
            </a:r>
            <a:r>
              <a:rPr lang="pt-BR" sz="1300" dirty="0"/>
              <a:t/>
            </a:r>
            <a:br>
              <a:rPr lang="pt-BR" sz="1300" dirty="0"/>
            </a:br>
            <a:r>
              <a:rPr lang="pt-BR" sz="1300" dirty="0"/>
              <a:t>Experiência em projetos de arquitetura residenciais, incorporações, interiores, stands com apartamentos decorados, comerciais, hotelarias, </a:t>
            </a:r>
            <a:r>
              <a:rPr lang="pt-BR" sz="1300" dirty="0" smtClean="0"/>
              <a:t>corporativos</a:t>
            </a:r>
            <a:r>
              <a:rPr lang="pt-BR" sz="1300" dirty="0"/>
              <a:t>, </a:t>
            </a:r>
            <a:r>
              <a:rPr lang="pt-BR" sz="1300" dirty="0" smtClean="0"/>
              <a:t>execução de projetos com detalhamentos e compatibilizações.</a:t>
            </a:r>
            <a:br>
              <a:rPr lang="pt-BR" sz="1300" dirty="0" smtClean="0"/>
            </a:br>
            <a:r>
              <a:rPr lang="pt-BR" sz="1300" dirty="0" smtClean="0"/>
              <a:t>Realização </a:t>
            </a:r>
            <a:r>
              <a:rPr lang="pt-BR" sz="1300" dirty="0"/>
              <a:t>de levantamentos </a:t>
            </a:r>
            <a:r>
              <a:rPr lang="pt-BR" sz="1300" dirty="0" err="1"/>
              <a:t>in-loco</a:t>
            </a:r>
            <a:r>
              <a:rPr lang="pt-BR" sz="1300" dirty="0"/>
              <a:t>, fiscalização e acompanhamento de obras.</a:t>
            </a:r>
            <a:br>
              <a:rPr lang="pt-BR" sz="1300" dirty="0"/>
            </a:br>
            <a:r>
              <a:rPr lang="pt-BR" sz="1300" dirty="0" smtClean="0"/>
              <a:t>Atendimento </a:t>
            </a:r>
            <a:r>
              <a:rPr lang="pt-BR" sz="1300" dirty="0"/>
              <a:t>a clientes finais e empresarias.</a:t>
            </a:r>
            <a:br>
              <a:rPr lang="pt-BR" sz="1300" dirty="0"/>
            </a:br>
            <a:r>
              <a:rPr lang="pt-BR" sz="1300" dirty="0"/>
              <a:t/>
            </a:r>
            <a:br>
              <a:rPr lang="pt-BR" sz="1300" dirty="0"/>
            </a:br>
            <a:r>
              <a:rPr lang="pt-BR" sz="1300" dirty="0"/>
              <a:t>Especialidade em projetos conforme ABNT NBR 9050 (São Paulo).</a:t>
            </a:r>
            <a:br>
              <a:rPr lang="pt-BR" sz="1300" dirty="0"/>
            </a:br>
            <a:r>
              <a:rPr lang="pt-BR" sz="1300" dirty="0"/>
              <a:t/>
            </a:r>
            <a:br>
              <a:rPr lang="pt-BR" sz="1300" dirty="0"/>
            </a:br>
            <a:r>
              <a:rPr lang="pt-BR" sz="1300" dirty="0" err="1" smtClean="0"/>
              <a:t>Co</a:t>
            </a:r>
            <a:r>
              <a:rPr lang="pt-BR" sz="1300" dirty="0" smtClean="0"/>
              <a:t> Participação / prestação de serviços de projetos com escritórios de arquitetura e marcenaria:</a:t>
            </a:r>
            <a:r>
              <a:rPr lang="pt-BR" sz="1300" dirty="0"/>
              <a:t/>
            </a:r>
            <a:br>
              <a:rPr lang="pt-BR" sz="1300" dirty="0"/>
            </a:br>
            <a:r>
              <a:rPr lang="pt-BR" sz="1300" dirty="0"/>
              <a:t/>
            </a:r>
            <a:br>
              <a:rPr lang="pt-BR" sz="1300" dirty="0"/>
            </a:br>
            <a:r>
              <a:rPr lang="pt-BR" sz="1300" dirty="0" smtClean="0"/>
              <a:t>- Regina </a:t>
            </a:r>
            <a:r>
              <a:rPr lang="pt-BR" sz="1300" dirty="0"/>
              <a:t>Adorno Arquitetura e Interiores</a:t>
            </a:r>
            <a:br>
              <a:rPr lang="pt-BR" sz="1300" dirty="0"/>
            </a:br>
            <a:r>
              <a:rPr lang="pt-BR" sz="1300" dirty="0" smtClean="0"/>
              <a:t>- </a:t>
            </a:r>
            <a:r>
              <a:rPr lang="pt-BR" sz="1300" dirty="0" err="1" smtClean="0"/>
              <a:t>Esfer</a:t>
            </a:r>
            <a:r>
              <a:rPr lang="pt-BR" sz="1300" dirty="0" smtClean="0"/>
              <a:t> </a:t>
            </a:r>
            <a:r>
              <a:rPr lang="pt-BR" sz="1300" dirty="0"/>
              <a:t>Ambientes </a:t>
            </a:r>
            <a:r>
              <a:rPr lang="pt-BR" sz="1300" dirty="0" smtClean="0"/>
              <a:t>Corporativos</a:t>
            </a:r>
            <a:r>
              <a:rPr lang="pt-BR" sz="1300" dirty="0"/>
              <a:t/>
            </a:r>
            <a:br>
              <a:rPr lang="pt-BR" sz="1300" dirty="0"/>
            </a:br>
            <a:r>
              <a:rPr lang="pt-BR" sz="1300" dirty="0" smtClean="0"/>
              <a:t>- Consuelo </a:t>
            </a:r>
            <a:r>
              <a:rPr lang="pt-BR" sz="1300" dirty="0"/>
              <a:t>Jorge Arquitetura</a:t>
            </a:r>
            <a:br>
              <a:rPr lang="pt-BR" sz="1300" dirty="0"/>
            </a:br>
            <a:r>
              <a:rPr lang="pt-BR" sz="1300" dirty="0" smtClean="0"/>
              <a:t>- </a:t>
            </a:r>
            <a:r>
              <a:rPr lang="pt-BR" sz="1300" dirty="0" err="1" smtClean="0"/>
              <a:t>Nórea</a:t>
            </a:r>
            <a:r>
              <a:rPr lang="pt-BR" sz="1300" dirty="0" smtClean="0"/>
              <a:t> </a:t>
            </a:r>
            <a:r>
              <a:rPr lang="pt-BR" sz="1300" dirty="0"/>
              <a:t>de </a:t>
            </a:r>
            <a:r>
              <a:rPr lang="pt-BR" sz="1300" dirty="0" err="1"/>
              <a:t>Vitto</a:t>
            </a:r>
            <a:r>
              <a:rPr lang="pt-BR" sz="1300" dirty="0"/>
              <a:t> Arquiteta</a:t>
            </a:r>
            <a:br>
              <a:rPr lang="pt-BR" sz="1300" dirty="0"/>
            </a:br>
            <a:r>
              <a:rPr lang="pt-BR" sz="1300" dirty="0" smtClean="0"/>
              <a:t>-</a:t>
            </a:r>
            <a:r>
              <a:rPr lang="pt-BR" sz="1300" dirty="0"/>
              <a:t> </a:t>
            </a:r>
            <a:r>
              <a:rPr lang="pt-BR" sz="1300" dirty="0" smtClean="0"/>
              <a:t>M </a:t>
            </a:r>
            <a:r>
              <a:rPr lang="pt-BR" sz="1300" dirty="0"/>
              <a:t>Thompson </a:t>
            </a:r>
            <a:r>
              <a:rPr lang="pt-BR" sz="1300" dirty="0" smtClean="0"/>
              <a:t>Arquitetura</a:t>
            </a:r>
            <a:br>
              <a:rPr lang="pt-BR" sz="1300" dirty="0" smtClean="0"/>
            </a:br>
            <a:r>
              <a:rPr lang="pt-BR" sz="1300" dirty="0" smtClean="0"/>
              <a:t>- </a:t>
            </a:r>
            <a:r>
              <a:rPr lang="pt-BR" sz="1300" dirty="0" err="1" smtClean="0"/>
              <a:t>Déborah</a:t>
            </a:r>
            <a:r>
              <a:rPr lang="pt-BR" sz="1300" dirty="0" smtClean="0"/>
              <a:t> Roig</a:t>
            </a:r>
            <a:br>
              <a:rPr lang="pt-BR" sz="1300" dirty="0" smtClean="0"/>
            </a:br>
            <a:r>
              <a:rPr lang="pt-BR" sz="1300" dirty="0" smtClean="0"/>
              <a:t>- Roberto </a:t>
            </a:r>
            <a:r>
              <a:rPr lang="pt-BR" sz="1300" dirty="0" err="1" smtClean="0"/>
              <a:t>Terlizzi</a:t>
            </a:r>
            <a:r>
              <a:rPr lang="pt-BR" sz="1300" dirty="0" smtClean="0"/>
              <a:t/>
            </a:r>
            <a:br>
              <a:rPr lang="pt-BR" sz="1300" dirty="0" smtClean="0"/>
            </a:br>
            <a:r>
              <a:rPr lang="pt-BR" sz="1300" dirty="0" smtClean="0"/>
              <a:t>- Marcenaria </a:t>
            </a:r>
            <a:r>
              <a:rPr lang="pt-BR" sz="1300" dirty="0" err="1" smtClean="0"/>
              <a:t>Takamoto</a:t>
            </a:r>
            <a:r>
              <a:rPr lang="pt-BR" sz="1300" dirty="0"/>
              <a:t/>
            </a:r>
            <a:br>
              <a:rPr lang="pt-BR" sz="1300" dirty="0"/>
            </a:br>
            <a:r>
              <a:rPr lang="pt-BR" sz="1200" dirty="0"/>
              <a:t/>
            </a:r>
            <a:br>
              <a:rPr lang="pt-BR" sz="1200" dirty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275856" y="6165304"/>
            <a:ext cx="5631484" cy="670667"/>
          </a:xfrm>
        </p:spPr>
        <p:txBody>
          <a:bodyPr>
            <a:normAutofit/>
          </a:bodyPr>
          <a:lstStyle/>
          <a:p>
            <a:pPr algn="r"/>
            <a:r>
              <a:rPr lang="pt-BR" sz="1400" dirty="0" smtClean="0">
                <a:latin typeface="+mj-lt"/>
              </a:rPr>
              <a:t>E-mail: </a:t>
            </a:r>
            <a:r>
              <a:rPr lang="pt-BR" sz="1400" u="sng" dirty="0" smtClean="0">
                <a:latin typeface="+mj-lt"/>
                <a:hlinkClick r:id="rId3"/>
              </a:rPr>
              <a:t>marcioalbernazarquiteto@gmail.com</a:t>
            </a:r>
            <a:endParaRPr lang="pt-BR" sz="1400" dirty="0" smtClean="0">
              <a:latin typeface="+mj-lt"/>
            </a:endParaRPr>
          </a:p>
          <a:p>
            <a:pPr algn="r"/>
            <a:r>
              <a:rPr lang="pt-BR" sz="1400" dirty="0" smtClean="0">
                <a:latin typeface="+mj-lt"/>
              </a:rPr>
              <a:t>Tel.: 11 99369-3479</a:t>
            </a:r>
          </a:p>
          <a:p>
            <a:endParaRPr lang="pt-BR" sz="14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2483768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993" y="116632"/>
            <a:ext cx="1179576" cy="1046988"/>
          </a:xfrm>
          <a:prstGeom prst="rect">
            <a:avLst/>
          </a:prstGeom>
        </p:spPr>
      </p:pic>
      <p:cxnSp>
        <p:nvCxnSpPr>
          <p:cNvPr id="8" name="Conector reto 7"/>
          <p:cNvCxnSpPr/>
          <p:nvPr/>
        </p:nvCxnSpPr>
        <p:spPr>
          <a:xfrm>
            <a:off x="395536" y="764704"/>
            <a:ext cx="73448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ítulo 1"/>
          <p:cNvSpPr txBox="1">
            <a:spLocks/>
          </p:cNvSpPr>
          <p:nvPr/>
        </p:nvSpPr>
        <p:spPr>
          <a:xfrm>
            <a:off x="1" y="116632"/>
            <a:ext cx="9136568" cy="12412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700" dirty="0" smtClean="0">
                <a:solidFill>
                  <a:srgbClr val="FF0000"/>
                </a:solidFill>
                <a:latin typeface="Mistral" panose="03090702030407020403" pitchFamily="66" charset="0"/>
              </a:rPr>
              <a:t>   Marcio Albernaz</a:t>
            </a:r>
            <a:r>
              <a:rPr lang="pt-BR" sz="3700" dirty="0" smtClean="0"/>
              <a:t>                                                                                                                </a:t>
            </a:r>
            <a:r>
              <a:rPr lang="pt-BR" sz="1300" dirty="0" smtClean="0">
                <a:latin typeface="Mistral" panose="03090702030407020403" pitchFamily="66" charset="0"/>
              </a:rPr>
              <a:t>						                    </a:t>
            </a:r>
            <a:r>
              <a:rPr lang="pt-BR" sz="2100" dirty="0" smtClean="0">
                <a:latin typeface="Mistral" panose="03090702030407020403" pitchFamily="66" charset="0"/>
              </a:rPr>
              <a:t>          arquiteto</a:t>
            </a:r>
            <a:r>
              <a:rPr lang="pt-BR" sz="1300" dirty="0" smtClean="0"/>
              <a:t/>
            </a:r>
            <a:br>
              <a:rPr lang="pt-BR" sz="1300" dirty="0" smtClean="0"/>
            </a:br>
            <a:r>
              <a:rPr lang="pt-BR" sz="1300" dirty="0" smtClean="0"/>
              <a:t> 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81287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801"/>
    </mc:Choice>
    <mc:Fallback xmlns="">
      <p:transition spd="slow" advTm="3080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275856" y="6165304"/>
            <a:ext cx="5631484" cy="670667"/>
          </a:xfrm>
        </p:spPr>
        <p:txBody>
          <a:bodyPr>
            <a:normAutofit/>
          </a:bodyPr>
          <a:lstStyle/>
          <a:p>
            <a:pPr algn="r"/>
            <a:r>
              <a:rPr lang="pt-BR" sz="1400" smtClean="0">
                <a:latin typeface="+mj-lt"/>
              </a:rPr>
              <a:t>E-mail: </a:t>
            </a:r>
            <a:r>
              <a:rPr lang="pt-BR" sz="1400" u="sng" smtClean="0">
                <a:latin typeface="+mj-lt"/>
                <a:hlinkClick r:id="rId3"/>
              </a:rPr>
              <a:t>marcioalbernazarquiteto@gmail.com</a:t>
            </a:r>
            <a:endParaRPr lang="pt-BR" sz="1400" smtClean="0">
              <a:latin typeface="+mj-lt"/>
            </a:endParaRPr>
          </a:p>
          <a:p>
            <a:pPr algn="r"/>
            <a:r>
              <a:rPr lang="pt-BR" sz="1400" smtClean="0">
                <a:latin typeface="+mj-lt"/>
              </a:rPr>
              <a:t>Tel.: 11 99369-3479</a:t>
            </a:r>
          </a:p>
          <a:p>
            <a:endParaRPr lang="pt-BR" sz="14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2483768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993" y="116632"/>
            <a:ext cx="1179576" cy="1046988"/>
          </a:xfrm>
          <a:prstGeom prst="rect">
            <a:avLst/>
          </a:prstGeom>
        </p:spPr>
      </p:pic>
      <p:cxnSp>
        <p:nvCxnSpPr>
          <p:cNvPr id="8" name="Conector reto 7"/>
          <p:cNvCxnSpPr/>
          <p:nvPr/>
        </p:nvCxnSpPr>
        <p:spPr>
          <a:xfrm>
            <a:off x="395536" y="764704"/>
            <a:ext cx="73448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ítulo 1"/>
          <p:cNvSpPr txBox="1">
            <a:spLocks/>
          </p:cNvSpPr>
          <p:nvPr/>
        </p:nvSpPr>
        <p:spPr>
          <a:xfrm>
            <a:off x="1" y="116632"/>
            <a:ext cx="9136568" cy="12412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700" dirty="0" smtClean="0">
                <a:solidFill>
                  <a:srgbClr val="FF0000"/>
                </a:solidFill>
                <a:latin typeface="Mistral" panose="03090702030407020403" pitchFamily="66" charset="0"/>
              </a:rPr>
              <a:t>   Marcio Albernaz</a:t>
            </a:r>
            <a:r>
              <a:rPr lang="pt-BR" sz="3700" dirty="0" smtClean="0"/>
              <a:t>                                                                                                                </a:t>
            </a:r>
            <a:r>
              <a:rPr lang="pt-BR" sz="1300" dirty="0" smtClean="0">
                <a:latin typeface="Mistral" panose="03090702030407020403" pitchFamily="66" charset="0"/>
              </a:rPr>
              <a:t>						                    </a:t>
            </a:r>
            <a:r>
              <a:rPr lang="pt-BR" sz="2100" dirty="0" smtClean="0">
                <a:latin typeface="Mistral" panose="03090702030407020403" pitchFamily="66" charset="0"/>
              </a:rPr>
              <a:t>          arquiteto</a:t>
            </a:r>
            <a:r>
              <a:rPr lang="pt-BR" sz="1300" dirty="0" smtClean="0"/>
              <a:t/>
            </a:r>
            <a:br>
              <a:rPr lang="pt-BR" sz="1300" dirty="0" smtClean="0"/>
            </a:br>
            <a:r>
              <a:rPr lang="pt-BR" sz="1300" dirty="0" smtClean="0"/>
              <a:t> </a:t>
            </a:r>
            <a:endParaRPr lang="pt-BR" dirty="0"/>
          </a:p>
        </p:txBody>
      </p:sp>
      <p:sp>
        <p:nvSpPr>
          <p:cNvPr id="12" name="Título 11"/>
          <p:cNvSpPr>
            <a:spLocks noGrp="1"/>
          </p:cNvSpPr>
          <p:nvPr>
            <p:ph type="ctrTitle"/>
          </p:nvPr>
        </p:nvSpPr>
        <p:spPr>
          <a:xfrm>
            <a:off x="395536" y="640126"/>
            <a:ext cx="6406480" cy="650503"/>
          </a:xfrm>
        </p:spPr>
        <p:txBody>
          <a:bodyPr>
            <a:noAutofit/>
          </a:bodyPr>
          <a:lstStyle/>
          <a:p>
            <a:pPr algn="l"/>
            <a:r>
              <a:rPr lang="pt-BR" sz="1300" dirty="0" smtClean="0"/>
              <a:t>Trabalho  Final de Graduação  - Conclusão 2000</a:t>
            </a:r>
            <a:endParaRPr lang="pt-BR" sz="1300" dirty="0"/>
          </a:p>
        </p:txBody>
      </p:sp>
      <p:pic>
        <p:nvPicPr>
          <p:cNvPr id="19" name="Imagem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181858"/>
            <a:ext cx="6014441" cy="481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527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904"/>
    </mc:Choice>
    <mc:Fallback xmlns="">
      <p:transition spd="slow" advTm="10904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275856" y="6165304"/>
            <a:ext cx="5631484" cy="670667"/>
          </a:xfrm>
        </p:spPr>
        <p:txBody>
          <a:bodyPr>
            <a:normAutofit/>
          </a:bodyPr>
          <a:lstStyle/>
          <a:p>
            <a:pPr algn="r"/>
            <a:r>
              <a:rPr lang="pt-BR" sz="1400" smtClean="0">
                <a:latin typeface="+mj-lt"/>
              </a:rPr>
              <a:t>E-mail: </a:t>
            </a:r>
            <a:r>
              <a:rPr lang="pt-BR" sz="1400" u="sng" smtClean="0">
                <a:latin typeface="+mj-lt"/>
                <a:hlinkClick r:id="rId3"/>
              </a:rPr>
              <a:t>marcioalbernazarquiteto@gmail.com</a:t>
            </a:r>
            <a:endParaRPr lang="pt-BR" sz="1400" smtClean="0">
              <a:latin typeface="+mj-lt"/>
            </a:endParaRPr>
          </a:p>
          <a:p>
            <a:pPr algn="r"/>
            <a:r>
              <a:rPr lang="pt-BR" sz="1400" smtClean="0">
                <a:latin typeface="+mj-lt"/>
              </a:rPr>
              <a:t>Tel.: 11 99369-3479</a:t>
            </a:r>
          </a:p>
          <a:p>
            <a:endParaRPr lang="pt-BR" sz="14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2483768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993" y="116632"/>
            <a:ext cx="1179576" cy="1046988"/>
          </a:xfrm>
          <a:prstGeom prst="rect">
            <a:avLst/>
          </a:prstGeom>
        </p:spPr>
      </p:pic>
      <p:cxnSp>
        <p:nvCxnSpPr>
          <p:cNvPr id="8" name="Conector reto 7"/>
          <p:cNvCxnSpPr/>
          <p:nvPr/>
        </p:nvCxnSpPr>
        <p:spPr>
          <a:xfrm>
            <a:off x="395536" y="764704"/>
            <a:ext cx="73448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ítulo 1"/>
          <p:cNvSpPr txBox="1">
            <a:spLocks/>
          </p:cNvSpPr>
          <p:nvPr/>
        </p:nvSpPr>
        <p:spPr>
          <a:xfrm>
            <a:off x="1" y="116632"/>
            <a:ext cx="9136568" cy="12412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700" dirty="0" smtClean="0">
                <a:solidFill>
                  <a:srgbClr val="FF0000"/>
                </a:solidFill>
                <a:latin typeface="Mistral" panose="03090702030407020403" pitchFamily="66" charset="0"/>
              </a:rPr>
              <a:t>   Marcio Albernaz</a:t>
            </a:r>
            <a:r>
              <a:rPr lang="pt-BR" sz="3700" dirty="0" smtClean="0"/>
              <a:t>                                                                                                                </a:t>
            </a:r>
            <a:r>
              <a:rPr lang="pt-BR" sz="1300" dirty="0" smtClean="0">
                <a:latin typeface="Mistral" panose="03090702030407020403" pitchFamily="66" charset="0"/>
              </a:rPr>
              <a:t>						                    </a:t>
            </a:r>
            <a:r>
              <a:rPr lang="pt-BR" sz="2100" dirty="0" smtClean="0">
                <a:latin typeface="Mistral" panose="03090702030407020403" pitchFamily="66" charset="0"/>
              </a:rPr>
              <a:t>          arquiteto</a:t>
            </a:r>
            <a:r>
              <a:rPr lang="pt-BR" sz="1300" dirty="0" smtClean="0"/>
              <a:t/>
            </a:r>
            <a:br>
              <a:rPr lang="pt-BR" sz="1300" dirty="0" smtClean="0"/>
            </a:br>
            <a:r>
              <a:rPr lang="pt-BR" sz="1300" dirty="0" smtClean="0"/>
              <a:t> </a:t>
            </a:r>
            <a:endParaRPr lang="pt-BR" dirty="0"/>
          </a:p>
        </p:txBody>
      </p:sp>
      <p:sp>
        <p:nvSpPr>
          <p:cNvPr id="12" name="Título 11"/>
          <p:cNvSpPr>
            <a:spLocks noGrp="1"/>
          </p:cNvSpPr>
          <p:nvPr>
            <p:ph type="ctrTitle"/>
          </p:nvPr>
        </p:nvSpPr>
        <p:spPr>
          <a:xfrm>
            <a:off x="395536" y="640126"/>
            <a:ext cx="6406480" cy="650503"/>
          </a:xfrm>
        </p:spPr>
        <p:txBody>
          <a:bodyPr>
            <a:noAutofit/>
          </a:bodyPr>
          <a:lstStyle/>
          <a:p>
            <a:pPr algn="l"/>
            <a:r>
              <a:rPr lang="pt-BR" sz="1300" dirty="0" smtClean="0"/>
              <a:t>Trabalho  Final de Graduação  - Conclusão 2000</a:t>
            </a:r>
            <a:endParaRPr lang="pt-BR" sz="1300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163620"/>
            <a:ext cx="4078609" cy="3262887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892131"/>
            <a:ext cx="4055017" cy="324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91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057"/>
    </mc:Choice>
    <mc:Fallback xmlns="">
      <p:transition spd="slow" advTm="18057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275856" y="6165304"/>
            <a:ext cx="5631484" cy="670667"/>
          </a:xfrm>
        </p:spPr>
        <p:txBody>
          <a:bodyPr>
            <a:normAutofit/>
          </a:bodyPr>
          <a:lstStyle/>
          <a:p>
            <a:pPr algn="r"/>
            <a:r>
              <a:rPr lang="pt-BR" sz="1400" smtClean="0">
                <a:latin typeface="+mj-lt"/>
              </a:rPr>
              <a:t>E-mail: </a:t>
            </a:r>
            <a:r>
              <a:rPr lang="pt-BR" sz="1400" u="sng" smtClean="0">
                <a:latin typeface="+mj-lt"/>
                <a:hlinkClick r:id="rId3"/>
              </a:rPr>
              <a:t>marcioalbernazarquiteto@gmail.com</a:t>
            </a:r>
            <a:endParaRPr lang="pt-BR" sz="1400" smtClean="0">
              <a:latin typeface="+mj-lt"/>
            </a:endParaRPr>
          </a:p>
          <a:p>
            <a:pPr algn="r"/>
            <a:r>
              <a:rPr lang="pt-BR" sz="1400" smtClean="0">
                <a:latin typeface="+mj-lt"/>
              </a:rPr>
              <a:t>Tel.: 11 99369-3479</a:t>
            </a:r>
          </a:p>
          <a:p>
            <a:endParaRPr lang="pt-BR" sz="14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2483768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993" y="116632"/>
            <a:ext cx="1179576" cy="1046988"/>
          </a:xfrm>
          <a:prstGeom prst="rect">
            <a:avLst/>
          </a:prstGeom>
        </p:spPr>
      </p:pic>
      <p:cxnSp>
        <p:nvCxnSpPr>
          <p:cNvPr id="8" name="Conector reto 7"/>
          <p:cNvCxnSpPr/>
          <p:nvPr/>
        </p:nvCxnSpPr>
        <p:spPr>
          <a:xfrm>
            <a:off x="395536" y="764704"/>
            <a:ext cx="73448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ítulo 1"/>
          <p:cNvSpPr txBox="1">
            <a:spLocks/>
          </p:cNvSpPr>
          <p:nvPr/>
        </p:nvSpPr>
        <p:spPr>
          <a:xfrm>
            <a:off x="1" y="116632"/>
            <a:ext cx="9136568" cy="12412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700" dirty="0" smtClean="0">
                <a:solidFill>
                  <a:srgbClr val="FF0000"/>
                </a:solidFill>
                <a:latin typeface="Mistral" panose="03090702030407020403" pitchFamily="66" charset="0"/>
              </a:rPr>
              <a:t>   Marcio Albernaz</a:t>
            </a:r>
            <a:r>
              <a:rPr lang="pt-BR" sz="3700" dirty="0" smtClean="0"/>
              <a:t>                                                                                                                </a:t>
            </a:r>
            <a:r>
              <a:rPr lang="pt-BR" sz="1300" dirty="0" smtClean="0">
                <a:latin typeface="Mistral" panose="03090702030407020403" pitchFamily="66" charset="0"/>
              </a:rPr>
              <a:t>						                    </a:t>
            </a:r>
            <a:r>
              <a:rPr lang="pt-BR" sz="2100" dirty="0" smtClean="0">
                <a:latin typeface="Mistral" panose="03090702030407020403" pitchFamily="66" charset="0"/>
              </a:rPr>
              <a:t>          arquiteto</a:t>
            </a:r>
            <a:r>
              <a:rPr lang="pt-BR" sz="1300" dirty="0" smtClean="0"/>
              <a:t/>
            </a:r>
            <a:br>
              <a:rPr lang="pt-BR" sz="1300" dirty="0" smtClean="0"/>
            </a:br>
            <a:r>
              <a:rPr lang="pt-BR" sz="1300" dirty="0" smtClean="0"/>
              <a:t> </a:t>
            </a:r>
            <a:endParaRPr lang="pt-BR" dirty="0"/>
          </a:p>
        </p:txBody>
      </p:sp>
      <p:sp>
        <p:nvSpPr>
          <p:cNvPr id="12" name="Título 11"/>
          <p:cNvSpPr>
            <a:spLocks noGrp="1"/>
          </p:cNvSpPr>
          <p:nvPr>
            <p:ph type="ctrTitle"/>
          </p:nvPr>
        </p:nvSpPr>
        <p:spPr>
          <a:xfrm>
            <a:off x="395536" y="640126"/>
            <a:ext cx="6406480" cy="650503"/>
          </a:xfrm>
        </p:spPr>
        <p:txBody>
          <a:bodyPr>
            <a:noAutofit/>
          </a:bodyPr>
          <a:lstStyle/>
          <a:p>
            <a:pPr algn="l"/>
            <a:r>
              <a:rPr lang="pt-BR" sz="1300" dirty="0" smtClean="0"/>
              <a:t>Trabalho  Final de Graduação  - Conclusão 2000</a:t>
            </a:r>
            <a:endParaRPr lang="pt-BR" sz="1300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83" y="1052736"/>
            <a:ext cx="3945889" cy="3156712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2411" y="3123456"/>
            <a:ext cx="3964326" cy="3171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887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56"/>
    </mc:Choice>
    <mc:Fallback xmlns="">
      <p:transition spd="slow" advTm="10656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275856" y="6165304"/>
            <a:ext cx="5631484" cy="670667"/>
          </a:xfrm>
        </p:spPr>
        <p:txBody>
          <a:bodyPr>
            <a:normAutofit/>
          </a:bodyPr>
          <a:lstStyle/>
          <a:p>
            <a:pPr algn="r"/>
            <a:r>
              <a:rPr lang="pt-BR" sz="1400" smtClean="0">
                <a:latin typeface="+mj-lt"/>
              </a:rPr>
              <a:t>E-mail: </a:t>
            </a:r>
            <a:r>
              <a:rPr lang="pt-BR" sz="1400" u="sng" smtClean="0">
                <a:latin typeface="+mj-lt"/>
                <a:hlinkClick r:id="rId3"/>
              </a:rPr>
              <a:t>marcioalbernazarquiteto@gmail.com</a:t>
            </a:r>
            <a:endParaRPr lang="pt-BR" sz="1400" smtClean="0">
              <a:latin typeface="+mj-lt"/>
            </a:endParaRPr>
          </a:p>
          <a:p>
            <a:pPr algn="r"/>
            <a:r>
              <a:rPr lang="pt-BR" sz="1400" smtClean="0">
                <a:latin typeface="+mj-lt"/>
              </a:rPr>
              <a:t>Tel.: 11 99369-3479</a:t>
            </a:r>
          </a:p>
          <a:p>
            <a:endParaRPr lang="pt-BR" sz="14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2483768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993" y="116632"/>
            <a:ext cx="1179576" cy="1046988"/>
          </a:xfrm>
          <a:prstGeom prst="rect">
            <a:avLst/>
          </a:prstGeom>
        </p:spPr>
      </p:pic>
      <p:cxnSp>
        <p:nvCxnSpPr>
          <p:cNvPr id="8" name="Conector reto 7"/>
          <p:cNvCxnSpPr/>
          <p:nvPr/>
        </p:nvCxnSpPr>
        <p:spPr>
          <a:xfrm>
            <a:off x="395536" y="764704"/>
            <a:ext cx="73448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ítulo 1"/>
          <p:cNvSpPr txBox="1">
            <a:spLocks/>
          </p:cNvSpPr>
          <p:nvPr/>
        </p:nvSpPr>
        <p:spPr>
          <a:xfrm>
            <a:off x="1" y="116632"/>
            <a:ext cx="9136568" cy="12412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700" dirty="0" smtClean="0">
                <a:solidFill>
                  <a:srgbClr val="FF0000"/>
                </a:solidFill>
                <a:latin typeface="Mistral" panose="03090702030407020403" pitchFamily="66" charset="0"/>
              </a:rPr>
              <a:t>   Marcio Albernaz</a:t>
            </a:r>
            <a:r>
              <a:rPr lang="pt-BR" sz="3700" dirty="0" smtClean="0"/>
              <a:t>                                                                                                                </a:t>
            </a:r>
            <a:r>
              <a:rPr lang="pt-BR" sz="1300" dirty="0" smtClean="0">
                <a:latin typeface="Mistral" panose="03090702030407020403" pitchFamily="66" charset="0"/>
              </a:rPr>
              <a:t>						                    </a:t>
            </a:r>
            <a:r>
              <a:rPr lang="pt-BR" sz="2100" dirty="0" smtClean="0">
                <a:latin typeface="Mistral" panose="03090702030407020403" pitchFamily="66" charset="0"/>
              </a:rPr>
              <a:t>          arquiteto</a:t>
            </a:r>
            <a:r>
              <a:rPr lang="pt-BR" sz="1300" dirty="0" smtClean="0"/>
              <a:t/>
            </a:r>
            <a:br>
              <a:rPr lang="pt-BR" sz="1300" dirty="0" smtClean="0"/>
            </a:br>
            <a:r>
              <a:rPr lang="pt-BR" sz="1300" dirty="0" smtClean="0"/>
              <a:t> </a:t>
            </a:r>
            <a:endParaRPr lang="pt-BR" dirty="0"/>
          </a:p>
        </p:txBody>
      </p:sp>
      <p:sp>
        <p:nvSpPr>
          <p:cNvPr id="12" name="Título 11"/>
          <p:cNvSpPr>
            <a:spLocks noGrp="1"/>
          </p:cNvSpPr>
          <p:nvPr>
            <p:ph type="ctrTitle"/>
          </p:nvPr>
        </p:nvSpPr>
        <p:spPr>
          <a:xfrm>
            <a:off x="395536" y="640126"/>
            <a:ext cx="6406480" cy="650503"/>
          </a:xfrm>
        </p:spPr>
        <p:txBody>
          <a:bodyPr>
            <a:noAutofit/>
          </a:bodyPr>
          <a:lstStyle/>
          <a:p>
            <a:pPr algn="l"/>
            <a:r>
              <a:rPr lang="pt-BR" sz="1300" dirty="0" err="1" smtClean="0"/>
              <a:t>Arqª</a:t>
            </a:r>
            <a:r>
              <a:rPr lang="pt-BR" sz="1300" dirty="0" smtClean="0"/>
              <a:t> </a:t>
            </a:r>
            <a:r>
              <a:rPr lang="pt-BR" sz="1300" dirty="0" err="1" smtClean="0"/>
              <a:t>Nórea</a:t>
            </a:r>
            <a:r>
              <a:rPr lang="pt-BR" sz="1300" dirty="0" smtClean="0"/>
              <a:t> De </a:t>
            </a:r>
            <a:r>
              <a:rPr lang="pt-BR" sz="1300" dirty="0" err="1" smtClean="0"/>
              <a:t>Vitto</a:t>
            </a:r>
            <a:r>
              <a:rPr lang="pt-BR" sz="1300" dirty="0" smtClean="0"/>
              <a:t> &amp; Beto </a:t>
            </a:r>
            <a:r>
              <a:rPr lang="pt-BR" sz="1300" dirty="0" err="1" smtClean="0"/>
              <a:t>Galvez</a:t>
            </a:r>
            <a:endParaRPr lang="pt-BR" sz="1300" dirty="0"/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1" y="1068304"/>
            <a:ext cx="4211009" cy="3368807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240" y="3140967"/>
            <a:ext cx="3731337" cy="2985071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562994" y="4653442"/>
            <a:ext cx="4211009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300" dirty="0" smtClean="0"/>
              <a:t>Residência Unifamiliar – Aldeia da Baleia</a:t>
            </a:r>
          </a:p>
          <a:p>
            <a:r>
              <a:rPr lang="pt-BR" sz="1300" dirty="0" smtClean="0"/>
              <a:t>Autora: </a:t>
            </a:r>
            <a:r>
              <a:rPr lang="pt-BR" sz="1300" dirty="0" err="1" smtClean="0"/>
              <a:t>Arqª</a:t>
            </a:r>
            <a:r>
              <a:rPr lang="pt-BR" sz="1300" dirty="0" smtClean="0"/>
              <a:t> </a:t>
            </a:r>
            <a:r>
              <a:rPr lang="pt-BR" sz="1300" dirty="0" err="1" smtClean="0"/>
              <a:t>Nórea</a:t>
            </a:r>
            <a:r>
              <a:rPr lang="pt-BR" sz="1300" dirty="0" smtClean="0"/>
              <a:t>  De </a:t>
            </a:r>
            <a:r>
              <a:rPr lang="pt-BR" sz="1300" dirty="0" err="1" smtClean="0"/>
              <a:t>Vitto</a:t>
            </a:r>
            <a:endParaRPr lang="pt-BR" sz="1300" dirty="0" smtClean="0"/>
          </a:p>
          <a:p>
            <a:r>
              <a:rPr lang="pt-BR" sz="1300" dirty="0" err="1" smtClean="0"/>
              <a:t>Cordenação</a:t>
            </a:r>
            <a:r>
              <a:rPr lang="pt-BR" sz="1300" dirty="0" smtClean="0"/>
              <a:t> / Execução: Marcio Albernaz</a:t>
            </a:r>
          </a:p>
          <a:p>
            <a:r>
              <a:rPr lang="pt-BR" sz="1300" dirty="0" smtClean="0"/>
              <a:t>Projeto desenvolvido para  reforma residencial, buscando atender às necessidades  do cliente  e pensando  em uma arquitetura  minimalista com ambientes  comuns integrados.</a:t>
            </a:r>
          </a:p>
          <a:p>
            <a:endParaRPr lang="pt-BR" sz="1300" dirty="0" smtClean="0"/>
          </a:p>
        </p:txBody>
      </p:sp>
      <p:pic>
        <p:nvPicPr>
          <p:cNvPr id="1026" name="Picture 2" descr="E:\Rodolfo Torello\As Bulit Aldeia da Baleia\FOTOS\DSC0127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009" y="1322477"/>
            <a:ext cx="2016841" cy="1512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ítulo 11"/>
          <p:cNvSpPr txBox="1">
            <a:spLocks/>
          </p:cNvSpPr>
          <p:nvPr/>
        </p:nvSpPr>
        <p:spPr>
          <a:xfrm>
            <a:off x="5160219" y="2752707"/>
            <a:ext cx="2778759" cy="4348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1300" dirty="0" smtClean="0"/>
              <a:t>Residência existente</a:t>
            </a:r>
            <a:endParaRPr lang="pt-BR" sz="1300" dirty="0"/>
          </a:p>
        </p:txBody>
      </p:sp>
    </p:spTree>
    <p:extLst>
      <p:ext uri="{BB962C8B-B14F-4D97-AF65-F5344CB8AC3E}">
        <p14:creationId xmlns:p14="http://schemas.microsoft.com/office/powerpoint/2010/main" val="4119782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275856" y="6165304"/>
            <a:ext cx="5631484" cy="670667"/>
          </a:xfrm>
        </p:spPr>
        <p:txBody>
          <a:bodyPr>
            <a:normAutofit/>
          </a:bodyPr>
          <a:lstStyle/>
          <a:p>
            <a:pPr algn="r"/>
            <a:r>
              <a:rPr lang="pt-BR" sz="1400" smtClean="0">
                <a:latin typeface="+mj-lt"/>
              </a:rPr>
              <a:t>E-mail: </a:t>
            </a:r>
            <a:r>
              <a:rPr lang="pt-BR" sz="1400" u="sng" smtClean="0">
                <a:latin typeface="+mj-lt"/>
                <a:hlinkClick r:id="rId3"/>
              </a:rPr>
              <a:t>marcioalbernazarquiteto@gmail.com</a:t>
            </a:r>
            <a:endParaRPr lang="pt-BR" sz="1400" smtClean="0">
              <a:latin typeface="+mj-lt"/>
            </a:endParaRPr>
          </a:p>
          <a:p>
            <a:pPr algn="r"/>
            <a:r>
              <a:rPr lang="pt-BR" sz="1400" smtClean="0">
                <a:latin typeface="+mj-lt"/>
              </a:rPr>
              <a:t>Tel.: 11 99369-3479</a:t>
            </a:r>
          </a:p>
          <a:p>
            <a:endParaRPr lang="pt-BR" sz="14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2483768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993" y="116632"/>
            <a:ext cx="1179576" cy="1046988"/>
          </a:xfrm>
          <a:prstGeom prst="rect">
            <a:avLst/>
          </a:prstGeom>
        </p:spPr>
      </p:pic>
      <p:cxnSp>
        <p:nvCxnSpPr>
          <p:cNvPr id="8" name="Conector reto 7"/>
          <p:cNvCxnSpPr/>
          <p:nvPr/>
        </p:nvCxnSpPr>
        <p:spPr>
          <a:xfrm>
            <a:off x="395536" y="764704"/>
            <a:ext cx="73448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ítulo 1"/>
          <p:cNvSpPr txBox="1">
            <a:spLocks/>
          </p:cNvSpPr>
          <p:nvPr/>
        </p:nvSpPr>
        <p:spPr>
          <a:xfrm>
            <a:off x="1" y="116632"/>
            <a:ext cx="9136568" cy="12412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700" dirty="0" smtClean="0">
                <a:solidFill>
                  <a:srgbClr val="FF0000"/>
                </a:solidFill>
                <a:latin typeface="Mistral" panose="03090702030407020403" pitchFamily="66" charset="0"/>
              </a:rPr>
              <a:t>   Marcio Albernaz</a:t>
            </a:r>
            <a:r>
              <a:rPr lang="pt-BR" sz="3700" dirty="0" smtClean="0"/>
              <a:t>                                                                                                                </a:t>
            </a:r>
            <a:r>
              <a:rPr lang="pt-BR" sz="1300" dirty="0" smtClean="0">
                <a:latin typeface="Mistral" panose="03090702030407020403" pitchFamily="66" charset="0"/>
              </a:rPr>
              <a:t>						                    </a:t>
            </a:r>
            <a:r>
              <a:rPr lang="pt-BR" sz="2100" dirty="0" smtClean="0">
                <a:latin typeface="Mistral" panose="03090702030407020403" pitchFamily="66" charset="0"/>
              </a:rPr>
              <a:t>          arquiteto</a:t>
            </a:r>
            <a:r>
              <a:rPr lang="pt-BR" sz="1300" dirty="0" smtClean="0"/>
              <a:t/>
            </a:r>
            <a:br>
              <a:rPr lang="pt-BR" sz="1300" dirty="0" smtClean="0"/>
            </a:br>
            <a:r>
              <a:rPr lang="pt-BR" sz="1300" dirty="0" smtClean="0"/>
              <a:t> </a:t>
            </a:r>
            <a:endParaRPr lang="pt-BR" dirty="0"/>
          </a:p>
        </p:txBody>
      </p:sp>
      <p:sp>
        <p:nvSpPr>
          <p:cNvPr id="12" name="Título 11"/>
          <p:cNvSpPr>
            <a:spLocks noGrp="1"/>
          </p:cNvSpPr>
          <p:nvPr>
            <p:ph type="ctrTitle"/>
          </p:nvPr>
        </p:nvSpPr>
        <p:spPr>
          <a:xfrm>
            <a:off x="395536" y="640126"/>
            <a:ext cx="6406480" cy="650503"/>
          </a:xfrm>
        </p:spPr>
        <p:txBody>
          <a:bodyPr>
            <a:noAutofit/>
          </a:bodyPr>
          <a:lstStyle/>
          <a:p>
            <a:pPr algn="l"/>
            <a:r>
              <a:rPr lang="pt-BR" sz="1300" smtClean="0"/>
              <a:t>Arqª Nórea De Vitto &amp; Beto Galvez</a:t>
            </a:r>
            <a:endParaRPr lang="pt-BR" sz="1300" dirty="0"/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963509"/>
            <a:ext cx="4075425" cy="3260341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888" y="1052736"/>
            <a:ext cx="4070395" cy="3256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973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96"/>
    </mc:Choice>
    <mc:Fallback xmlns="">
      <p:transition spd="slow" advTm="10796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705" y="3140968"/>
            <a:ext cx="3951850" cy="3161480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372" y="908720"/>
            <a:ext cx="4349632" cy="3479705"/>
          </a:xfrm>
          <a:prstGeom prst="rect">
            <a:avLst/>
          </a:prstGeom>
          <a:ln>
            <a:noFill/>
          </a:ln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275856" y="6165304"/>
            <a:ext cx="5631484" cy="670667"/>
          </a:xfrm>
        </p:spPr>
        <p:txBody>
          <a:bodyPr>
            <a:normAutofit/>
          </a:bodyPr>
          <a:lstStyle/>
          <a:p>
            <a:pPr algn="r"/>
            <a:r>
              <a:rPr lang="pt-BR" sz="1400" smtClean="0">
                <a:latin typeface="+mj-lt"/>
              </a:rPr>
              <a:t>E-mail: </a:t>
            </a:r>
            <a:r>
              <a:rPr lang="pt-BR" sz="1400" u="sng" smtClean="0">
                <a:latin typeface="+mj-lt"/>
                <a:hlinkClick r:id="rId5"/>
              </a:rPr>
              <a:t>marcioalbernazarquiteto@gmail.com</a:t>
            </a:r>
            <a:endParaRPr lang="pt-BR" sz="1400" smtClean="0">
              <a:latin typeface="+mj-lt"/>
            </a:endParaRPr>
          </a:p>
          <a:p>
            <a:pPr algn="r"/>
            <a:r>
              <a:rPr lang="pt-BR" sz="1400" smtClean="0">
                <a:latin typeface="+mj-lt"/>
              </a:rPr>
              <a:t>Tel.: 11 99369-3479</a:t>
            </a:r>
          </a:p>
          <a:p>
            <a:endParaRPr lang="pt-BR" sz="14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2483768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993" y="116632"/>
            <a:ext cx="1179576" cy="1046988"/>
          </a:xfrm>
          <a:prstGeom prst="rect">
            <a:avLst/>
          </a:prstGeom>
        </p:spPr>
      </p:pic>
      <p:cxnSp>
        <p:nvCxnSpPr>
          <p:cNvPr id="8" name="Conector reto 7"/>
          <p:cNvCxnSpPr/>
          <p:nvPr/>
        </p:nvCxnSpPr>
        <p:spPr>
          <a:xfrm>
            <a:off x="395536" y="764704"/>
            <a:ext cx="73448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ítulo 1"/>
          <p:cNvSpPr txBox="1">
            <a:spLocks/>
          </p:cNvSpPr>
          <p:nvPr/>
        </p:nvSpPr>
        <p:spPr>
          <a:xfrm>
            <a:off x="1" y="116632"/>
            <a:ext cx="9136568" cy="12412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700" dirty="0" smtClean="0">
                <a:solidFill>
                  <a:srgbClr val="FF0000"/>
                </a:solidFill>
                <a:latin typeface="Mistral" panose="03090702030407020403" pitchFamily="66" charset="0"/>
              </a:rPr>
              <a:t>   Marcio Albernaz</a:t>
            </a:r>
            <a:r>
              <a:rPr lang="pt-BR" sz="3700" dirty="0" smtClean="0"/>
              <a:t>                                                                                                                </a:t>
            </a:r>
            <a:r>
              <a:rPr lang="pt-BR" sz="1300" dirty="0" smtClean="0">
                <a:latin typeface="Mistral" panose="03090702030407020403" pitchFamily="66" charset="0"/>
              </a:rPr>
              <a:t>						                    </a:t>
            </a:r>
            <a:r>
              <a:rPr lang="pt-BR" sz="2100" dirty="0" smtClean="0">
                <a:latin typeface="Mistral" panose="03090702030407020403" pitchFamily="66" charset="0"/>
              </a:rPr>
              <a:t>          arquiteto</a:t>
            </a:r>
            <a:r>
              <a:rPr lang="pt-BR" sz="1300" dirty="0" smtClean="0"/>
              <a:t/>
            </a:r>
            <a:br>
              <a:rPr lang="pt-BR" sz="1300" dirty="0" smtClean="0"/>
            </a:br>
            <a:r>
              <a:rPr lang="pt-BR" sz="1300" dirty="0" smtClean="0"/>
              <a:t> </a:t>
            </a:r>
            <a:endParaRPr lang="pt-BR" dirty="0"/>
          </a:p>
        </p:txBody>
      </p:sp>
      <p:sp>
        <p:nvSpPr>
          <p:cNvPr id="12" name="Título 11"/>
          <p:cNvSpPr>
            <a:spLocks noGrp="1"/>
          </p:cNvSpPr>
          <p:nvPr>
            <p:ph type="ctrTitle"/>
          </p:nvPr>
        </p:nvSpPr>
        <p:spPr>
          <a:xfrm>
            <a:off x="395536" y="640126"/>
            <a:ext cx="6406480" cy="650503"/>
          </a:xfrm>
        </p:spPr>
        <p:txBody>
          <a:bodyPr>
            <a:noAutofit/>
          </a:bodyPr>
          <a:lstStyle/>
          <a:p>
            <a:pPr algn="l"/>
            <a:r>
              <a:rPr lang="pt-BR" sz="1300" dirty="0" err="1" smtClean="0"/>
              <a:t>Arqª</a:t>
            </a:r>
            <a:r>
              <a:rPr lang="pt-BR" sz="1300" dirty="0" smtClean="0"/>
              <a:t> Consuelo Jorge</a:t>
            </a:r>
            <a:endParaRPr lang="pt-BR" sz="1300" dirty="0"/>
          </a:p>
        </p:txBody>
      </p:sp>
      <p:sp>
        <p:nvSpPr>
          <p:cNvPr id="10" name="Retângulo 9"/>
          <p:cNvSpPr/>
          <p:nvPr/>
        </p:nvSpPr>
        <p:spPr>
          <a:xfrm>
            <a:off x="562994" y="4653442"/>
            <a:ext cx="4211009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300" dirty="0" smtClean="0"/>
              <a:t>Residência Unifamiliar – Quinta da Baronesa</a:t>
            </a:r>
          </a:p>
          <a:p>
            <a:r>
              <a:rPr lang="pt-BR" sz="1300" dirty="0" smtClean="0"/>
              <a:t>Autora: </a:t>
            </a:r>
            <a:r>
              <a:rPr lang="pt-BR" sz="1300" dirty="0" err="1" smtClean="0"/>
              <a:t>Arqª</a:t>
            </a:r>
            <a:r>
              <a:rPr lang="pt-BR" sz="1300" dirty="0" smtClean="0"/>
              <a:t> Consuelo Jorge</a:t>
            </a:r>
          </a:p>
          <a:p>
            <a:r>
              <a:rPr lang="pt-BR" sz="1300" dirty="0" err="1" smtClean="0"/>
              <a:t>Co-Participação</a:t>
            </a:r>
            <a:r>
              <a:rPr lang="pt-BR" sz="1300" dirty="0" smtClean="0"/>
              <a:t>: Marcio Albernaz</a:t>
            </a:r>
          </a:p>
          <a:p>
            <a:r>
              <a:rPr lang="pt-BR" sz="1300" dirty="0" smtClean="0"/>
              <a:t>Projeto consiste em uma arquitetura moderna e audaciosa </a:t>
            </a:r>
          </a:p>
          <a:p>
            <a:r>
              <a:rPr lang="pt-BR" sz="1300" dirty="0" smtClean="0"/>
              <a:t>Onde dois  elementos  se cruzam marcando uma característica forte na construção.</a:t>
            </a:r>
          </a:p>
          <a:p>
            <a:endParaRPr lang="pt-BR" sz="1300" dirty="0" smtClean="0"/>
          </a:p>
        </p:txBody>
      </p:sp>
      <p:pic>
        <p:nvPicPr>
          <p:cNvPr id="2050" name="Picture 2" descr="E:\00_Marcio Albernaz\000_PROJETOS\Consuelo Jorge\Tiago\Imagens\Foto - Ainda em fase de construção - 850m²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1049" y="1163620"/>
            <a:ext cx="2605691" cy="1604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tângulo 13"/>
          <p:cNvSpPr/>
          <p:nvPr/>
        </p:nvSpPr>
        <p:spPr>
          <a:xfrm>
            <a:off x="4971608" y="2726601"/>
            <a:ext cx="4211009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300" dirty="0" smtClean="0"/>
              <a:t>Foto da residência ainda</a:t>
            </a:r>
          </a:p>
          <a:p>
            <a:r>
              <a:rPr lang="pt-BR" sz="1300" dirty="0"/>
              <a:t>e</a:t>
            </a:r>
            <a:r>
              <a:rPr lang="pt-BR" sz="1300" dirty="0" smtClean="0"/>
              <a:t>m fase de construção</a:t>
            </a:r>
          </a:p>
          <a:p>
            <a:endParaRPr lang="pt-BR" sz="1300" dirty="0" smtClean="0"/>
          </a:p>
        </p:txBody>
      </p:sp>
    </p:spTree>
    <p:extLst>
      <p:ext uri="{BB962C8B-B14F-4D97-AF65-F5344CB8AC3E}">
        <p14:creationId xmlns:p14="http://schemas.microsoft.com/office/powerpoint/2010/main" val="1933970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732"/>
    </mc:Choice>
    <mc:Fallback xmlns="">
      <p:transition spd="slow" advTm="11732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403" y="737246"/>
            <a:ext cx="4824536" cy="3859628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275856" y="6165304"/>
            <a:ext cx="5631484" cy="670667"/>
          </a:xfrm>
        </p:spPr>
        <p:txBody>
          <a:bodyPr>
            <a:normAutofit/>
          </a:bodyPr>
          <a:lstStyle/>
          <a:p>
            <a:pPr algn="r"/>
            <a:r>
              <a:rPr lang="pt-BR" sz="1400" smtClean="0">
                <a:latin typeface="+mj-lt"/>
              </a:rPr>
              <a:t>E-mail: </a:t>
            </a:r>
            <a:r>
              <a:rPr lang="pt-BR" sz="1400" u="sng" smtClean="0">
                <a:latin typeface="+mj-lt"/>
                <a:hlinkClick r:id="rId4"/>
              </a:rPr>
              <a:t>marcioalbernazarquiteto@gmail.com</a:t>
            </a:r>
            <a:endParaRPr lang="pt-BR" sz="1400" smtClean="0">
              <a:latin typeface="+mj-lt"/>
            </a:endParaRPr>
          </a:p>
          <a:p>
            <a:pPr algn="r"/>
            <a:r>
              <a:rPr lang="pt-BR" sz="1400" smtClean="0">
                <a:latin typeface="+mj-lt"/>
              </a:rPr>
              <a:t>Tel.: 11 99369-3479</a:t>
            </a:r>
          </a:p>
          <a:p>
            <a:endParaRPr lang="pt-BR" sz="14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2483768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993" y="116632"/>
            <a:ext cx="1179576" cy="1046988"/>
          </a:xfrm>
          <a:prstGeom prst="rect">
            <a:avLst/>
          </a:prstGeom>
        </p:spPr>
      </p:pic>
      <p:cxnSp>
        <p:nvCxnSpPr>
          <p:cNvPr id="8" name="Conector reto 7"/>
          <p:cNvCxnSpPr/>
          <p:nvPr/>
        </p:nvCxnSpPr>
        <p:spPr>
          <a:xfrm>
            <a:off x="395536" y="764704"/>
            <a:ext cx="73448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ítulo 1"/>
          <p:cNvSpPr txBox="1">
            <a:spLocks/>
          </p:cNvSpPr>
          <p:nvPr/>
        </p:nvSpPr>
        <p:spPr>
          <a:xfrm>
            <a:off x="1" y="116632"/>
            <a:ext cx="9136568" cy="12412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700" dirty="0" smtClean="0">
                <a:solidFill>
                  <a:srgbClr val="FF0000"/>
                </a:solidFill>
                <a:latin typeface="Mistral" panose="03090702030407020403" pitchFamily="66" charset="0"/>
              </a:rPr>
              <a:t>   Marcio Albernaz</a:t>
            </a:r>
            <a:r>
              <a:rPr lang="pt-BR" sz="3700" dirty="0" smtClean="0"/>
              <a:t>                                                                                                                </a:t>
            </a:r>
            <a:r>
              <a:rPr lang="pt-BR" sz="1300" dirty="0" smtClean="0">
                <a:latin typeface="Mistral" panose="03090702030407020403" pitchFamily="66" charset="0"/>
              </a:rPr>
              <a:t>						                    </a:t>
            </a:r>
            <a:r>
              <a:rPr lang="pt-BR" sz="2100" dirty="0" smtClean="0">
                <a:latin typeface="Mistral" panose="03090702030407020403" pitchFamily="66" charset="0"/>
              </a:rPr>
              <a:t>          arquiteto</a:t>
            </a:r>
            <a:r>
              <a:rPr lang="pt-BR" sz="1300" dirty="0" smtClean="0"/>
              <a:t/>
            </a:r>
            <a:br>
              <a:rPr lang="pt-BR" sz="1300" dirty="0" smtClean="0"/>
            </a:br>
            <a:r>
              <a:rPr lang="pt-BR" sz="1300" dirty="0" smtClean="0"/>
              <a:t> </a:t>
            </a:r>
            <a:endParaRPr lang="pt-BR" dirty="0"/>
          </a:p>
        </p:txBody>
      </p:sp>
      <p:sp>
        <p:nvSpPr>
          <p:cNvPr id="12" name="Título 11"/>
          <p:cNvSpPr>
            <a:spLocks noGrp="1"/>
          </p:cNvSpPr>
          <p:nvPr>
            <p:ph type="ctrTitle"/>
          </p:nvPr>
        </p:nvSpPr>
        <p:spPr>
          <a:xfrm>
            <a:off x="395536" y="640126"/>
            <a:ext cx="6406480" cy="650503"/>
          </a:xfrm>
        </p:spPr>
        <p:txBody>
          <a:bodyPr>
            <a:noAutofit/>
          </a:bodyPr>
          <a:lstStyle/>
          <a:p>
            <a:pPr algn="l"/>
            <a:r>
              <a:rPr lang="pt-BR" sz="1300" dirty="0" err="1" smtClean="0"/>
              <a:t>Arqª</a:t>
            </a:r>
            <a:r>
              <a:rPr lang="pt-BR" sz="1300" dirty="0" smtClean="0"/>
              <a:t> Consuelo Jorge</a:t>
            </a:r>
            <a:endParaRPr lang="pt-BR" sz="1300" dirty="0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172217"/>
            <a:ext cx="3586897" cy="2869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26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769"/>
    </mc:Choice>
    <mc:Fallback xmlns="">
      <p:transition spd="slow" advTm="12769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275856" y="6165304"/>
            <a:ext cx="5631484" cy="670667"/>
          </a:xfrm>
        </p:spPr>
        <p:txBody>
          <a:bodyPr>
            <a:normAutofit/>
          </a:bodyPr>
          <a:lstStyle/>
          <a:p>
            <a:pPr algn="r"/>
            <a:r>
              <a:rPr lang="pt-BR" sz="1400" smtClean="0">
                <a:latin typeface="+mj-lt"/>
              </a:rPr>
              <a:t>E-mail: </a:t>
            </a:r>
            <a:r>
              <a:rPr lang="pt-BR" sz="1400" u="sng" smtClean="0">
                <a:latin typeface="+mj-lt"/>
                <a:hlinkClick r:id="rId3"/>
              </a:rPr>
              <a:t>marcioalbernazarquiteto@gmail.com</a:t>
            </a:r>
            <a:endParaRPr lang="pt-BR" sz="1400" smtClean="0">
              <a:latin typeface="+mj-lt"/>
            </a:endParaRPr>
          </a:p>
          <a:p>
            <a:pPr algn="r"/>
            <a:r>
              <a:rPr lang="pt-BR" sz="1400" smtClean="0">
                <a:latin typeface="+mj-lt"/>
              </a:rPr>
              <a:t>Tel.: 11 99369-3479</a:t>
            </a:r>
          </a:p>
          <a:p>
            <a:endParaRPr lang="pt-BR" sz="14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2483768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993" y="116632"/>
            <a:ext cx="1179576" cy="1046988"/>
          </a:xfrm>
          <a:prstGeom prst="rect">
            <a:avLst/>
          </a:prstGeom>
        </p:spPr>
      </p:pic>
      <p:cxnSp>
        <p:nvCxnSpPr>
          <p:cNvPr id="8" name="Conector reto 7"/>
          <p:cNvCxnSpPr/>
          <p:nvPr/>
        </p:nvCxnSpPr>
        <p:spPr>
          <a:xfrm>
            <a:off x="395536" y="764704"/>
            <a:ext cx="73448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ítulo 1"/>
          <p:cNvSpPr txBox="1">
            <a:spLocks/>
          </p:cNvSpPr>
          <p:nvPr/>
        </p:nvSpPr>
        <p:spPr>
          <a:xfrm>
            <a:off x="1" y="116632"/>
            <a:ext cx="9136568" cy="12412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700" dirty="0" smtClean="0">
                <a:solidFill>
                  <a:srgbClr val="FF0000"/>
                </a:solidFill>
                <a:latin typeface="Mistral" panose="03090702030407020403" pitchFamily="66" charset="0"/>
              </a:rPr>
              <a:t>   Marcio Albernaz</a:t>
            </a:r>
            <a:r>
              <a:rPr lang="pt-BR" sz="3700" dirty="0" smtClean="0"/>
              <a:t>                                                                                                                </a:t>
            </a:r>
            <a:r>
              <a:rPr lang="pt-BR" sz="1300" dirty="0" smtClean="0">
                <a:latin typeface="Mistral" panose="03090702030407020403" pitchFamily="66" charset="0"/>
              </a:rPr>
              <a:t>						                    </a:t>
            </a:r>
            <a:r>
              <a:rPr lang="pt-BR" sz="2100" dirty="0" smtClean="0">
                <a:latin typeface="Mistral" panose="03090702030407020403" pitchFamily="66" charset="0"/>
              </a:rPr>
              <a:t>          arquiteto</a:t>
            </a:r>
            <a:r>
              <a:rPr lang="pt-BR" sz="1300" dirty="0" smtClean="0"/>
              <a:t/>
            </a:r>
            <a:br>
              <a:rPr lang="pt-BR" sz="1300" dirty="0" smtClean="0"/>
            </a:br>
            <a:r>
              <a:rPr lang="pt-BR" sz="1300" dirty="0" smtClean="0"/>
              <a:t> </a:t>
            </a:r>
            <a:endParaRPr lang="pt-BR" dirty="0"/>
          </a:p>
        </p:txBody>
      </p:sp>
      <p:sp>
        <p:nvSpPr>
          <p:cNvPr id="12" name="Título 11"/>
          <p:cNvSpPr>
            <a:spLocks noGrp="1"/>
          </p:cNvSpPr>
          <p:nvPr>
            <p:ph type="ctrTitle"/>
          </p:nvPr>
        </p:nvSpPr>
        <p:spPr>
          <a:xfrm>
            <a:off x="395536" y="640126"/>
            <a:ext cx="6406480" cy="650503"/>
          </a:xfrm>
        </p:spPr>
        <p:txBody>
          <a:bodyPr>
            <a:noAutofit/>
          </a:bodyPr>
          <a:lstStyle/>
          <a:p>
            <a:pPr algn="l"/>
            <a:r>
              <a:rPr lang="pt-BR" sz="1300" dirty="0" err="1" smtClean="0"/>
              <a:t>Arqª</a:t>
            </a:r>
            <a:r>
              <a:rPr lang="pt-BR" sz="1300" dirty="0" smtClean="0"/>
              <a:t> Consuelo Jorge</a:t>
            </a:r>
            <a:endParaRPr lang="pt-BR" sz="1300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163620"/>
            <a:ext cx="4154377" cy="3323502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4" y="2780928"/>
            <a:ext cx="4166317" cy="33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42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48"/>
    </mc:Choice>
    <mc:Fallback xmlns="">
      <p:transition spd="slow" advTm="11648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44" y="980728"/>
            <a:ext cx="4381559" cy="3505247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275856" y="6165304"/>
            <a:ext cx="5631484" cy="670667"/>
          </a:xfrm>
        </p:spPr>
        <p:txBody>
          <a:bodyPr>
            <a:normAutofit/>
          </a:bodyPr>
          <a:lstStyle/>
          <a:p>
            <a:pPr algn="r"/>
            <a:r>
              <a:rPr lang="pt-BR" sz="1400" smtClean="0">
                <a:latin typeface="+mj-lt"/>
              </a:rPr>
              <a:t>E-mail: </a:t>
            </a:r>
            <a:r>
              <a:rPr lang="pt-BR" sz="1400" u="sng" smtClean="0">
                <a:latin typeface="+mj-lt"/>
                <a:hlinkClick r:id="rId4"/>
              </a:rPr>
              <a:t>marcioalbernazarquiteto@gmail.com</a:t>
            </a:r>
            <a:endParaRPr lang="pt-BR" sz="1400" smtClean="0">
              <a:latin typeface="+mj-lt"/>
            </a:endParaRPr>
          </a:p>
          <a:p>
            <a:pPr algn="r"/>
            <a:r>
              <a:rPr lang="pt-BR" sz="1400" smtClean="0">
                <a:latin typeface="+mj-lt"/>
              </a:rPr>
              <a:t>Tel.: 11 99369-3479</a:t>
            </a:r>
          </a:p>
          <a:p>
            <a:endParaRPr lang="pt-BR" sz="14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2483768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993" y="116632"/>
            <a:ext cx="1179576" cy="1046988"/>
          </a:xfrm>
          <a:prstGeom prst="rect">
            <a:avLst/>
          </a:prstGeom>
        </p:spPr>
      </p:pic>
      <p:cxnSp>
        <p:nvCxnSpPr>
          <p:cNvPr id="8" name="Conector reto 7"/>
          <p:cNvCxnSpPr/>
          <p:nvPr/>
        </p:nvCxnSpPr>
        <p:spPr>
          <a:xfrm>
            <a:off x="395536" y="764704"/>
            <a:ext cx="73448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ítulo 1"/>
          <p:cNvSpPr txBox="1">
            <a:spLocks/>
          </p:cNvSpPr>
          <p:nvPr/>
        </p:nvSpPr>
        <p:spPr>
          <a:xfrm>
            <a:off x="1" y="116632"/>
            <a:ext cx="9136568" cy="12412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700" dirty="0" smtClean="0">
                <a:solidFill>
                  <a:srgbClr val="FF0000"/>
                </a:solidFill>
                <a:latin typeface="Mistral" panose="03090702030407020403" pitchFamily="66" charset="0"/>
              </a:rPr>
              <a:t>   Marcio Albernaz</a:t>
            </a:r>
            <a:r>
              <a:rPr lang="pt-BR" sz="3700" dirty="0" smtClean="0"/>
              <a:t>                                                                                                                </a:t>
            </a:r>
            <a:r>
              <a:rPr lang="pt-BR" sz="1300" dirty="0" smtClean="0">
                <a:latin typeface="Mistral" panose="03090702030407020403" pitchFamily="66" charset="0"/>
              </a:rPr>
              <a:t>						                    </a:t>
            </a:r>
            <a:r>
              <a:rPr lang="pt-BR" sz="2100" dirty="0" smtClean="0">
                <a:latin typeface="Mistral" panose="03090702030407020403" pitchFamily="66" charset="0"/>
              </a:rPr>
              <a:t>          arquiteto</a:t>
            </a:r>
            <a:r>
              <a:rPr lang="pt-BR" sz="1300" dirty="0" smtClean="0"/>
              <a:t/>
            </a:r>
            <a:br>
              <a:rPr lang="pt-BR" sz="1300" dirty="0" smtClean="0"/>
            </a:br>
            <a:r>
              <a:rPr lang="pt-BR" sz="1300" dirty="0" smtClean="0"/>
              <a:t> </a:t>
            </a:r>
            <a:endParaRPr lang="pt-BR" dirty="0"/>
          </a:p>
        </p:txBody>
      </p:sp>
      <p:sp>
        <p:nvSpPr>
          <p:cNvPr id="12" name="Título 11"/>
          <p:cNvSpPr>
            <a:spLocks noGrp="1"/>
          </p:cNvSpPr>
          <p:nvPr>
            <p:ph type="ctrTitle"/>
          </p:nvPr>
        </p:nvSpPr>
        <p:spPr>
          <a:xfrm>
            <a:off x="395536" y="640126"/>
            <a:ext cx="6406480" cy="650503"/>
          </a:xfrm>
        </p:spPr>
        <p:txBody>
          <a:bodyPr>
            <a:noAutofit/>
          </a:bodyPr>
          <a:lstStyle/>
          <a:p>
            <a:pPr algn="l"/>
            <a:r>
              <a:rPr lang="pt-BR" sz="1300" dirty="0" err="1" smtClean="0"/>
              <a:t>Arqª</a:t>
            </a:r>
            <a:r>
              <a:rPr lang="pt-BR" sz="1300" dirty="0" smtClean="0"/>
              <a:t> Betty  </a:t>
            </a:r>
            <a:r>
              <a:rPr lang="pt-BR" sz="1300" dirty="0" err="1" smtClean="0"/>
              <a:t>Birger</a:t>
            </a:r>
            <a:endParaRPr lang="pt-BR" sz="1300" dirty="0"/>
          </a:p>
        </p:txBody>
      </p:sp>
      <p:sp>
        <p:nvSpPr>
          <p:cNvPr id="10" name="Retângulo 9"/>
          <p:cNvSpPr/>
          <p:nvPr/>
        </p:nvSpPr>
        <p:spPr>
          <a:xfrm>
            <a:off x="562994" y="4653442"/>
            <a:ext cx="421100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300" dirty="0" err="1" smtClean="0"/>
              <a:t>Areás</a:t>
            </a:r>
            <a:r>
              <a:rPr lang="pt-BR" sz="1300" dirty="0" smtClean="0"/>
              <a:t> comuns  - Edifício Cardeal Arco Verde</a:t>
            </a:r>
          </a:p>
          <a:p>
            <a:r>
              <a:rPr lang="pt-BR" sz="1300" dirty="0" smtClean="0"/>
              <a:t>Autora: </a:t>
            </a:r>
            <a:r>
              <a:rPr lang="pt-BR" sz="1300" dirty="0" err="1" smtClean="0"/>
              <a:t>Arqª</a:t>
            </a:r>
            <a:r>
              <a:rPr lang="pt-BR" sz="1300" dirty="0" smtClean="0"/>
              <a:t> Betty </a:t>
            </a:r>
            <a:r>
              <a:rPr lang="pt-BR" sz="1300" dirty="0" err="1" smtClean="0"/>
              <a:t>Birger</a:t>
            </a:r>
            <a:endParaRPr lang="pt-BR" sz="1300" dirty="0" smtClean="0"/>
          </a:p>
          <a:p>
            <a:r>
              <a:rPr lang="pt-BR" sz="1300" dirty="0" err="1" smtClean="0"/>
              <a:t>Cordenação</a:t>
            </a:r>
            <a:r>
              <a:rPr lang="pt-BR" sz="1300" dirty="0" smtClean="0"/>
              <a:t> / Execução: Marcio Albernaz </a:t>
            </a:r>
          </a:p>
          <a:p>
            <a:r>
              <a:rPr lang="pt-BR" sz="1300" dirty="0" smtClean="0"/>
              <a:t>Projeto de detalhamento de áreas  comuns</a:t>
            </a:r>
          </a:p>
          <a:p>
            <a:endParaRPr lang="pt-BR" sz="1300" dirty="0" smtClean="0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894577"/>
            <a:ext cx="3978495" cy="3182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316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9"/>
    </mc:Choice>
    <mc:Fallback xmlns="">
      <p:transition spd="slow" advTm="11009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917" y="355639"/>
            <a:ext cx="7886649" cy="6309319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275856" y="6165304"/>
            <a:ext cx="5631484" cy="670667"/>
          </a:xfrm>
        </p:spPr>
        <p:txBody>
          <a:bodyPr>
            <a:normAutofit/>
          </a:bodyPr>
          <a:lstStyle/>
          <a:p>
            <a:pPr algn="r"/>
            <a:r>
              <a:rPr lang="pt-BR" sz="1400" smtClean="0">
                <a:latin typeface="+mj-lt"/>
              </a:rPr>
              <a:t>E-mail: </a:t>
            </a:r>
            <a:r>
              <a:rPr lang="pt-BR" sz="1400" u="sng" smtClean="0">
                <a:latin typeface="+mj-lt"/>
                <a:hlinkClick r:id="rId4"/>
              </a:rPr>
              <a:t>marcioalbernazarquiteto@gmail.com</a:t>
            </a:r>
            <a:endParaRPr lang="pt-BR" sz="1400" smtClean="0">
              <a:latin typeface="+mj-lt"/>
            </a:endParaRPr>
          </a:p>
          <a:p>
            <a:pPr algn="r"/>
            <a:r>
              <a:rPr lang="pt-BR" sz="1400" smtClean="0">
                <a:latin typeface="+mj-lt"/>
              </a:rPr>
              <a:t>Tel.: 11 99369-3479</a:t>
            </a:r>
          </a:p>
          <a:p>
            <a:endParaRPr lang="pt-BR" sz="14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2483768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993" y="116632"/>
            <a:ext cx="1179576" cy="1046988"/>
          </a:xfrm>
          <a:prstGeom prst="rect">
            <a:avLst/>
          </a:prstGeom>
        </p:spPr>
      </p:pic>
      <p:cxnSp>
        <p:nvCxnSpPr>
          <p:cNvPr id="8" name="Conector reto 7"/>
          <p:cNvCxnSpPr/>
          <p:nvPr/>
        </p:nvCxnSpPr>
        <p:spPr>
          <a:xfrm>
            <a:off x="395536" y="764704"/>
            <a:ext cx="73448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ítulo 1"/>
          <p:cNvSpPr txBox="1">
            <a:spLocks/>
          </p:cNvSpPr>
          <p:nvPr/>
        </p:nvSpPr>
        <p:spPr>
          <a:xfrm>
            <a:off x="1" y="116632"/>
            <a:ext cx="9136568" cy="12412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700" dirty="0" smtClean="0">
                <a:solidFill>
                  <a:srgbClr val="FF0000"/>
                </a:solidFill>
                <a:latin typeface="Mistral" panose="03090702030407020403" pitchFamily="66" charset="0"/>
              </a:rPr>
              <a:t>   Marcio Albernaz</a:t>
            </a:r>
            <a:r>
              <a:rPr lang="pt-BR" sz="3700" dirty="0" smtClean="0"/>
              <a:t>                                                                                                                </a:t>
            </a:r>
            <a:r>
              <a:rPr lang="pt-BR" sz="1300" dirty="0" smtClean="0">
                <a:latin typeface="Mistral" panose="03090702030407020403" pitchFamily="66" charset="0"/>
              </a:rPr>
              <a:t>						                    </a:t>
            </a:r>
            <a:r>
              <a:rPr lang="pt-BR" sz="2100" dirty="0" smtClean="0">
                <a:latin typeface="Mistral" panose="03090702030407020403" pitchFamily="66" charset="0"/>
              </a:rPr>
              <a:t>          arquiteto</a:t>
            </a:r>
            <a:r>
              <a:rPr lang="pt-BR" sz="1300" dirty="0" smtClean="0"/>
              <a:t/>
            </a:r>
            <a:br>
              <a:rPr lang="pt-BR" sz="1300" dirty="0" smtClean="0"/>
            </a:br>
            <a:r>
              <a:rPr lang="pt-BR" sz="1300" dirty="0" smtClean="0"/>
              <a:t> </a:t>
            </a:r>
            <a:endParaRPr lang="pt-BR" dirty="0"/>
          </a:p>
        </p:txBody>
      </p:sp>
      <p:sp>
        <p:nvSpPr>
          <p:cNvPr id="12" name="Título 11"/>
          <p:cNvSpPr>
            <a:spLocks noGrp="1"/>
          </p:cNvSpPr>
          <p:nvPr>
            <p:ph type="ctrTitle"/>
          </p:nvPr>
        </p:nvSpPr>
        <p:spPr>
          <a:xfrm>
            <a:off x="395536" y="640126"/>
            <a:ext cx="6406480" cy="650503"/>
          </a:xfrm>
        </p:spPr>
        <p:txBody>
          <a:bodyPr>
            <a:noAutofit/>
          </a:bodyPr>
          <a:lstStyle/>
          <a:p>
            <a:pPr algn="l"/>
            <a:r>
              <a:rPr lang="pt-BR" sz="1300" dirty="0" err="1" smtClean="0"/>
              <a:t>Arqª</a:t>
            </a:r>
            <a:r>
              <a:rPr lang="pt-BR" sz="1300" dirty="0" smtClean="0"/>
              <a:t> Betty  </a:t>
            </a:r>
            <a:r>
              <a:rPr lang="pt-BR" sz="1300" dirty="0" err="1" smtClean="0"/>
              <a:t>Birger</a:t>
            </a:r>
            <a:endParaRPr lang="pt-BR" sz="1300" dirty="0"/>
          </a:p>
        </p:txBody>
      </p:sp>
    </p:spTree>
    <p:extLst>
      <p:ext uri="{BB962C8B-B14F-4D97-AF65-F5344CB8AC3E}">
        <p14:creationId xmlns:p14="http://schemas.microsoft.com/office/powerpoint/2010/main" val="2687114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75"/>
    </mc:Choice>
    <mc:Fallback xmlns="">
      <p:transition spd="slow" advTm="11175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275856" y="6165304"/>
            <a:ext cx="5631484" cy="670667"/>
          </a:xfrm>
        </p:spPr>
        <p:txBody>
          <a:bodyPr>
            <a:normAutofit/>
          </a:bodyPr>
          <a:lstStyle/>
          <a:p>
            <a:pPr algn="r"/>
            <a:r>
              <a:rPr lang="pt-BR" sz="1400" dirty="0" smtClean="0">
                <a:latin typeface="+mj-lt"/>
              </a:rPr>
              <a:t>E-mail: </a:t>
            </a:r>
            <a:r>
              <a:rPr lang="pt-BR" sz="1400" u="sng" dirty="0" smtClean="0">
                <a:latin typeface="+mj-lt"/>
                <a:hlinkClick r:id="rId3"/>
              </a:rPr>
              <a:t>marcioalbernazarquiteto@gmail.com</a:t>
            </a:r>
            <a:endParaRPr lang="pt-BR" sz="1400" dirty="0" smtClean="0">
              <a:latin typeface="+mj-lt"/>
            </a:endParaRPr>
          </a:p>
          <a:p>
            <a:pPr algn="r"/>
            <a:r>
              <a:rPr lang="pt-BR" sz="1400" dirty="0" smtClean="0">
                <a:latin typeface="+mj-lt"/>
              </a:rPr>
              <a:t>Tel.: 11 99369-3479</a:t>
            </a:r>
          </a:p>
          <a:p>
            <a:endParaRPr lang="pt-BR" sz="1400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993" y="116632"/>
            <a:ext cx="1179576" cy="1046988"/>
          </a:xfrm>
          <a:prstGeom prst="rect">
            <a:avLst/>
          </a:prstGeom>
        </p:spPr>
      </p:pic>
      <p:cxnSp>
        <p:nvCxnSpPr>
          <p:cNvPr id="8" name="Conector reto 7"/>
          <p:cNvCxnSpPr/>
          <p:nvPr/>
        </p:nvCxnSpPr>
        <p:spPr>
          <a:xfrm>
            <a:off x="395536" y="764704"/>
            <a:ext cx="73448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ítulo 1"/>
          <p:cNvSpPr txBox="1">
            <a:spLocks/>
          </p:cNvSpPr>
          <p:nvPr/>
        </p:nvSpPr>
        <p:spPr>
          <a:xfrm>
            <a:off x="1" y="116632"/>
            <a:ext cx="9136568" cy="12412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700" dirty="0" smtClean="0">
                <a:solidFill>
                  <a:srgbClr val="FF0000"/>
                </a:solidFill>
                <a:latin typeface="Mistral" panose="03090702030407020403" pitchFamily="66" charset="0"/>
              </a:rPr>
              <a:t>   Marcio Albernaz</a:t>
            </a:r>
            <a:r>
              <a:rPr lang="pt-BR" sz="3700" dirty="0" smtClean="0"/>
              <a:t>                                                                                                                </a:t>
            </a:r>
            <a:r>
              <a:rPr lang="pt-BR" sz="1300" dirty="0" smtClean="0">
                <a:latin typeface="Mistral" panose="03090702030407020403" pitchFamily="66" charset="0"/>
              </a:rPr>
              <a:t>						                    </a:t>
            </a:r>
            <a:r>
              <a:rPr lang="pt-BR" sz="2100" dirty="0" smtClean="0">
                <a:latin typeface="Mistral" panose="03090702030407020403" pitchFamily="66" charset="0"/>
              </a:rPr>
              <a:t>          arquiteto</a:t>
            </a:r>
            <a:r>
              <a:rPr lang="pt-BR" sz="1300" dirty="0" smtClean="0"/>
              <a:t/>
            </a:r>
            <a:br>
              <a:rPr lang="pt-BR" sz="1300" dirty="0" smtClean="0"/>
            </a:br>
            <a:r>
              <a:rPr lang="pt-BR" sz="1300" dirty="0" smtClean="0"/>
              <a:t> </a:t>
            </a:r>
            <a:endParaRPr lang="pt-BR" dirty="0"/>
          </a:p>
        </p:txBody>
      </p:sp>
      <p:sp>
        <p:nvSpPr>
          <p:cNvPr id="12" name="Título 11"/>
          <p:cNvSpPr>
            <a:spLocks noGrp="1"/>
          </p:cNvSpPr>
          <p:nvPr>
            <p:ph type="ctrTitle"/>
          </p:nvPr>
        </p:nvSpPr>
        <p:spPr>
          <a:xfrm>
            <a:off x="395536" y="640126"/>
            <a:ext cx="6406480" cy="650503"/>
          </a:xfrm>
        </p:spPr>
        <p:txBody>
          <a:bodyPr>
            <a:noAutofit/>
          </a:bodyPr>
          <a:lstStyle/>
          <a:p>
            <a:pPr algn="l"/>
            <a:r>
              <a:rPr lang="pt-BR" sz="1300" dirty="0" smtClean="0"/>
              <a:t>Perspectivas Diversas </a:t>
            </a:r>
            <a:endParaRPr lang="pt-BR" sz="1300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45" y="1038181"/>
            <a:ext cx="4170140" cy="2948266"/>
          </a:xfrm>
          <a:prstGeom prst="rect">
            <a:avLst/>
          </a:prstGeom>
        </p:spPr>
      </p:pic>
      <p:pic>
        <p:nvPicPr>
          <p:cNvPr id="3074" name="Picture 2" descr="E:\000000_MARCIO ALBERNAZ ARQUITETO\11_ROSANGELA E MARCIO\CAMA LUZEICA\Cama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396" y="1357860"/>
            <a:ext cx="1847321" cy="1113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Marcio\Desktop\PROJ. MARCENARIA\CAMA APARADOR-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8121" y="2565487"/>
            <a:ext cx="1692405" cy="1269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Marcio\Desktop\PROJ. MARCENARIA\CAMA APARADOR-3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0136" y="2565487"/>
            <a:ext cx="1692327" cy="1269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ítulo 11"/>
          <p:cNvSpPr txBox="1">
            <a:spLocks/>
          </p:cNvSpPr>
          <p:nvPr/>
        </p:nvSpPr>
        <p:spPr>
          <a:xfrm>
            <a:off x="5609223" y="2107377"/>
            <a:ext cx="6406480" cy="6505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1300" dirty="0" smtClean="0"/>
              <a:t>Cama Aparador </a:t>
            </a:r>
            <a:endParaRPr lang="pt-BR" sz="1300" dirty="0"/>
          </a:p>
        </p:txBody>
      </p:sp>
      <p:sp>
        <p:nvSpPr>
          <p:cNvPr id="15" name="Título 11"/>
          <p:cNvSpPr txBox="1">
            <a:spLocks/>
          </p:cNvSpPr>
          <p:nvPr/>
        </p:nvSpPr>
        <p:spPr>
          <a:xfrm>
            <a:off x="4908856" y="3607215"/>
            <a:ext cx="6406480" cy="6505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1300" dirty="0" smtClean="0"/>
              <a:t>Cama Aparador - Fechada </a:t>
            </a:r>
            <a:endParaRPr lang="pt-BR" sz="1300" dirty="0"/>
          </a:p>
        </p:txBody>
      </p:sp>
      <p:sp>
        <p:nvSpPr>
          <p:cNvPr id="16" name="Título 11"/>
          <p:cNvSpPr txBox="1">
            <a:spLocks/>
          </p:cNvSpPr>
          <p:nvPr/>
        </p:nvSpPr>
        <p:spPr>
          <a:xfrm>
            <a:off x="7090882" y="3607214"/>
            <a:ext cx="6406480" cy="6505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1300" dirty="0" smtClean="0"/>
              <a:t>Cama Aparador - Aberta </a:t>
            </a:r>
            <a:endParaRPr lang="pt-BR" sz="1300" dirty="0"/>
          </a:p>
        </p:txBody>
      </p:sp>
      <p:pic>
        <p:nvPicPr>
          <p:cNvPr id="3078" name="Picture 6" descr="C:\Users\Marcio\Desktop\PROJ. MARCENARIA\CAMA MENINA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104723"/>
            <a:ext cx="1360001" cy="1020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ítulo 11"/>
          <p:cNvSpPr txBox="1">
            <a:spLocks/>
          </p:cNvSpPr>
          <p:nvPr/>
        </p:nvSpPr>
        <p:spPr>
          <a:xfrm>
            <a:off x="415563" y="3000382"/>
            <a:ext cx="6406480" cy="6505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1300" dirty="0" smtClean="0"/>
              <a:t>Dormitório Casal</a:t>
            </a:r>
            <a:endParaRPr lang="pt-BR" sz="1300" dirty="0"/>
          </a:p>
        </p:txBody>
      </p:sp>
      <p:pic>
        <p:nvPicPr>
          <p:cNvPr id="3079" name="Picture 7" descr="E:\000000_MARCIO ALBERNAZ ARQUITETO\19_ROBERTO TERLIZZI\03_PERSPECTIVAS\LIVING\CENA 6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4607" y="4329339"/>
            <a:ext cx="4505745" cy="1550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000000_MARCIO ALBERNAZ ARQUITETO\11_ROSANGELA E MARCIO\CAMA MARIANA\CAMA MARIANA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563" y="3675079"/>
            <a:ext cx="2069612" cy="1235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ítulo 11"/>
          <p:cNvSpPr txBox="1">
            <a:spLocks/>
          </p:cNvSpPr>
          <p:nvPr/>
        </p:nvSpPr>
        <p:spPr>
          <a:xfrm>
            <a:off x="415563" y="4585566"/>
            <a:ext cx="6406480" cy="6505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1300" dirty="0" smtClean="0"/>
              <a:t>Cama Menina com baús</a:t>
            </a:r>
            <a:endParaRPr lang="pt-BR" sz="1300" dirty="0"/>
          </a:p>
        </p:txBody>
      </p:sp>
      <p:sp>
        <p:nvSpPr>
          <p:cNvPr id="21" name="Título 11"/>
          <p:cNvSpPr txBox="1">
            <a:spLocks/>
          </p:cNvSpPr>
          <p:nvPr/>
        </p:nvSpPr>
        <p:spPr>
          <a:xfrm>
            <a:off x="3228973" y="5614723"/>
            <a:ext cx="6406480" cy="6505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1300" dirty="0" smtClean="0"/>
              <a:t>Living </a:t>
            </a:r>
            <a:endParaRPr lang="pt-BR" sz="1300" dirty="0"/>
          </a:p>
        </p:txBody>
      </p:sp>
    </p:spTree>
    <p:extLst>
      <p:ext uri="{BB962C8B-B14F-4D97-AF65-F5344CB8AC3E}">
        <p14:creationId xmlns:p14="http://schemas.microsoft.com/office/powerpoint/2010/main" val="2932621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976"/>
    </mc:Choice>
    <mc:Fallback xmlns="">
      <p:transition spd="slow" advTm="11976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934</TotalTime>
  <Words>336</Words>
  <Application>Microsoft Office PowerPoint</Application>
  <PresentationFormat>Apresentação na tela (4:3)</PresentationFormat>
  <Paragraphs>86</Paragraphs>
  <Slides>13</Slides>
  <Notes>13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4" baseType="lpstr">
      <vt:lpstr>Tema do Office</vt:lpstr>
      <vt:lpstr>Apresentação do PowerPoint</vt:lpstr>
      <vt:lpstr>Arquiteto e Urbanista com formação na Universidade Anhembi Morumbi no ano de 2000. Durante estes anos de formação atuei em escritórios renomados, tais como: Arqº Nórea de Vitto e Beto Galvez, Mégaron Arquitetura Corporativa, Arqª Consuelo Jorge, Arqª Lia Carbonari, Arqª Betty Birger e Arqª Regina Adorno e Promenade Arquitetura. Experiência em projetos de arquitetura residenciais, incorporações, interiores, stands com apartamentos decorados, comerciais, hotelarias, corporativos, execução de projetos com detalhamentos e compatibilizações. Realização de levantamentos in-loco, fiscalização e acompanhamento de obras. Atendimento a clientes finais e empresarias.  Especialidade em projetos conforme ABNT NBR 9050 (São Paulo).  Co Participação / prestação de serviços de projetos com escritórios de arquitetura e marcenaria:  - Regina Adorno Arquitetura e Interiores - Esfer Ambientes Corporativos - Consuelo Jorge Arquitetura - Nórea de Vitto Arquiteta - M Thompson Arquitetura - Déborah Roig - Roberto Terlizzi - Marcenaria Takamoto    </vt:lpstr>
      <vt:lpstr>Trabalho  Final de Graduação  - Conclusão 2000</vt:lpstr>
      <vt:lpstr>Trabalho  Final de Graduação  - Conclusão 2000</vt:lpstr>
      <vt:lpstr>Trabalho  Final de Graduação  - Conclusão 2000</vt:lpstr>
      <vt:lpstr>Arqª Nórea De Vitto &amp; Beto Galvez</vt:lpstr>
      <vt:lpstr>Arqª Nórea De Vitto &amp; Beto Galvez</vt:lpstr>
      <vt:lpstr>Arqª Consuelo Jorge</vt:lpstr>
      <vt:lpstr>Arqª Consuelo Jorge</vt:lpstr>
      <vt:lpstr>Arqª Consuelo Jorge</vt:lpstr>
      <vt:lpstr>Arqª Betty  Birger</vt:lpstr>
      <vt:lpstr>Arqª Betty  Birger</vt:lpstr>
      <vt:lpstr>Perspectivas Diversas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Marcio Albernaz</dc:creator>
  <cp:lastModifiedBy>Marcio Albernaz</cp:lastModifiedBy>
  <cp:revision>39</cp:revision>
  <dcterms:created xsi:type="dcterms:W3CDTF">2018-06-01T16:22:49Z</dcterms:created>
  <dcterms:modified xsi:type="dcterms:W3CDTF">2018-09-22T00:30:29Z</dcterms:modified>
</cp:coreProperties>
</file>