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handoutMasterIdLst>
    <p:handoutMasterId r:id="rId14"/>
  </p:handoutMasterIdLst>
  <p:sldIdLst>
    <p:sldId id="259" r:id="rId2"/>
    <p:sldId id="260" r:id="rId3"/>
    <p:sldId id="274" r:id="rId4"/>
    <p:sldId id="271" r:id="rId5"/>
    <p:sldId id="273" r:id="rId6"/>
    <p:sldId id="272" r:id="rId7"/>
    <p:sldId id="275" r:id="rId8"/>
    <p:sldId id="283" r:id="rId9"/>
    <p:sldId id="276" r:id="rId10"/>
    <p:sldId id="282" r:id="rId11"/>
    <p:sldId id="284" r:id="rId12"/>
    <p:sldId id="285" r:id="rId13"/>
  </p:sldIdLst>
  <p:sldSz cx="9144000" cy="6858000" type="screen4x3"/>
  <p:notesSz cx="6858000" cy="9144000"/>
  <p:defaultTextStyle>
    <a:defPPr>
      <a:defRPr lang="pt-B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-105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3C18"/>
    <a:srgbClr val="175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0" d="100"/>
          <a:sy n="70" d="100"/>
        </p:scale>
        <p:origin x="-13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Pasta2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Pasta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676206981485601E-2"/>
          <c:y val="4.3927854662548511E-2"/>
          <c:w val="0.94205873407446616"/>
          <c:h val="0.79364855847026061"/>
        </c:manualLayout>
      </c:layout>
      <c:lineChart>
        <c:grouping val="stacked"/>
        <c:varyColors val="0"/>
        <c:ser>
          <c:idx val="0"/>
          <c:order val="0"/>
          <c:tx>
            <c:strRef>
              <c:f>'Inflação IBGE'!$A$1</c:f>
              <c:strCache>
                <c:ptCount val="1"/>
                <c:pt idx="0">
                  <c:v>INFLAÇÃO - BRASIL</c:v>
                </c:pt>
              </c:strCache>
            </c:strRef>
          </c:tx>
          <c:spPr>
            <a:ln w="69850">
              <a:solidFill>
                <a:srgbClr val="193C18"/>
              </a:solidFill>
            </a:ln>
          </c:spPr>
          <c:marker>
            <c:symbol val="none"/>
          </c:marker>
          <c:cat>
            <c:numRef>
              <c:f>'Inflação IBGE'!$A$2:$G$2</c:f>
              <c:numCache>
                <c:formatCode>General</c:formatCode>
                <c:ptCount val="7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</c:numCache>
            </c:numRef>
          </c:cat>
          <c:val>
            <c:numRef>
              <c:f>'Inflação IBGE'!$A$3:$G$3</c:f>
              <c:numCache>
                <c:formatCode>General</c:formatCode>
                <c:ptCount val="7"/>
                <c:pt idx="0">
                  <c:v>4.3120000000000003</c:v>
                </c:pt>
                <c:pt idx="1">
                  <c:v>5.9089999999999998</c:v>
                </c:pt>
                <c:pt idx="2">
                  <c:v>6.5030000000000001</c:v>
                </c:pt>
                <c:pt idx="3">
                  <c:v>5.8380000000000001</c:v>
                </c:pt>
                <c:pt idx="4">
                  <c:v>5.9109999999999996</c:v>
                </c:pt>
                <c:pt idx="5">
                  <c:v>6.4080000000000004</c:v>
                </c:pt>
                <c:pt idx="6">
                  <c:v>10.673999999999999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074688"/>
        <c:axId val="58316672"/>
      </c:lineChart>
      <c:catAx>
        <c:axId val="4507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58316672"/>
        <c:crosses val="autoZero"/>
        <c:auto val="1"/>
        <c:lblAlgn val="ctr"/>
        <c:lblOffset val="100"/>
        <c:noMultiLvlLbl val="0"/>
      </c:catAx>
      <c:valAx>
        <c:axId val="5831667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45074688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spPr>
            <a:ln w="69850">
              <a:solidFill>
                <a:schemeClr val="tx1"/>
              </a:solidFill>
            </a:ln>
          </c:spPr>
          <c:marker>
            <c:symbol val="none"/>
          </c:marker>
          <c:val>
            <c:numRef>
              <c:f>'Inflação IBGE'!$A$26:$G$26</c:f>
              <c:numCache>
                <c:formatCode>General</c:formatCode>
                <c:ptCount val="7"/>
                <c:pt idx="0">
                  <c:v>2.7210000000000001</c:v>
                </c:pt>
                <c:pt idx="1">
                  <c:v>1.496</c:v>
                </c:pt>
                <c:pt idx="2">
                  <c:v>2.9620000000000002</c:v>
                </c:pt>
                <c:pt idx="3">
                  <c:v>1.7410000000000001</c:v>
                </c:pt>
                <c:pt idx="4">
                  <c:v>1.502</c:v>
                </c:pt>
                <c:pt idx="5">
                  <c:v>0.75600000000000001</c:v>
                </c:pt>
                <c:pt idx="6">
                  <c:v>0.73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551936"/>
        <c:axId val="42578304"/>
      </c:lineChart>
      <c:catAx>
        <c:axId val="425519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42578304"/>
        <c:crosses val="autoZero"/>
        <c:auto val="1"/>
        <c:lblAlgn val="ctr"/>
        <c:lblOffset val="100"/>
        <c:noMultiLvlLbl val="0"/>
      </c:catAx>
      <c:valAx>
        <c:axId val="4257830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pt-BR"/>
          </a:p>
        </c:txPr>
        <c:crossAx val="42551936"/>
        <c:crosses val="autoZero"/>
        <c:crossBetween val="between"/>
        <c:majorUnit val="2"/>
      </c:valAx>
      <c:spPr>
        <a:noFill/>
        <a:ln>
          <a:noFill/>
        </a:ln>
      </c:spPr>
    </c:plotArea>
    <c:plotVisOnly val="1"/>
    <c:dispBlanksAs val="zero"/>
    <c:showDLblsOverMax val="0"/>
  </c:chart>
  <c:spPr>
    <a:noFill/>
    <a:ln>
      <a:noFill/>
    </a:ln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0.10026</cdr:x>
      <cdr:y>0.40649</cdr:y>
    </cdr:from>
    <cdr:to>
      <cdr:x>0.31272</cdr:x>
      <cdr:y>0.49152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052378" y="1368328"/>
          <a:ext cx="2230109" cy="2862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400" b="1" dirty="0" smtClean="0">
              <a:solidFill>
                <a:srgbClr val="193C18"/>
              </a:solidFill>
            </a:rPr>
            <a:t>BRASIL</a:t>
          </a:r>
          <a:endParaRPr lang="pt-BR" sz="1400" b="1" dirty="0">
            <a:solidFill>
              <a:srgbClr val="193C18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6970020-DB04-4F58-99D8-C8D5A5F5F16F}" type="datetime1">
              <a:rPr lang="pt-BR" altLang="pt-BR"/>
              <a:pPr/>
              <a:t>12/09/2017</a:t>
            </a:fld>
            <a:endParaRPr lang="pt-BR" alt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60CE3E16-75B4-42E1-B3A2-8126AC463EF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63185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PT_c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0"/>
            <a:ext cx="89296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4194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c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425"/>
            <a:ext cx="9144000" cy="695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4200" y="1975668"/>
            <a:ext cx="5334000" cy="1470025"/>
          </a:xfrm>
          <a:prstGeom prst="rect">
            <a:avLst/>
          </a:prstGeom>
        </p:spPr>
        <p:txBody>
          <a:bodyPr/>
          <a:lstStyle>
            <a:lvl1pPr algn="l">
              <a:defRPr b="1">
                <a:solidFill>
                  <a:srgbClr val="175764"/>
                </a:solidFill>
                <a:latin typeface="Arial"/>
                <a:cs typeface="Arial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4891" y="3669099"/>
            <a:ext cx="4417019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1137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c7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2550"/>
            <a:ext cx="9144000" cy="694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5438"/>
            <a:ext cx="6676904" cy="58775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52258"/>
            <a:ext cx="8229600" cy="4353484"/>
          </a:xfrm>
          <a:prstGeom prst="rect">
            <a:avLst/>
          </a:prstGeom>
        </p:spPr>
        <p:txBody>
          <a:bodyPr wrap="square" anchor="t"/>
          <a:lstStyle>
            <a:lvl1pPr marL="0" indent="0">
              <a:buNone/>
              <a:defRPr sz="2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buNone/>
              <a:defRPr sz="2600"/>
            </a:lvl3pPr>
            <a:lvl4pPr marL="0" indent="0">
              <a:buNone/>
              <a:defRPr sz="2600"/>
            </a:lvl4pPr>
            <a:lvl5pPr marL="0" indent="0">
              <a:buNone/>
              <a:defRPr sz="2600"/>
            </a:lvl5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3306597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PPT_c10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0963"/>
            <a:ext cx="9144000" cy="6940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134889" y="2500945"/>
            <a:ext cx="3987896" cy="1058393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50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8131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234950"/>
            <a:ext cx="6677025" cy="588963"/>
          </a:xfrm>
          <a:prstGeom prst="rect">
            <a:avLst/>
          </a:prstGeom>
        </p:spPr>
        <p:txBody>
          <a:bodyPr anchor="ctr">
            <a:norm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5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5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5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5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pitchFamily="-105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5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5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5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-105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pt-BR" altLang="pt-BR" sz="3400">
                <a:solidFill>
                  <a:schemeClr val="bg1"/>
                </a:solidFill>
                <a:latin typeface="Calibri" pitchFamily="34" charset="0"/>
              </a:rPr>
              <a:t>Título principal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57200" y="1027113"/>
            <a:ext cx="8229600" cy="45259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000">
                <a:solidFill>
                  <a:srgbClr val="193C18"/>
                </a:solidFill>
              </a:defRPr>
            </a:lvl1pPr>
            <a:lvl2pPr marL="0" indent="0">
              <a:buNone/>
              <a:defRPr sz="2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buNone/>
              <a:defRPr sz="2600"/>
            </a:lvl3pPr>
            <a:lvl4pPr marL="0" indent="0">
              <a:buNone/>
              <a:defRPr sz="2600"/>
            </a:lvl4pPr>
            <a:lvl5pPr marL="0" indent="0">
              <a:buNone/>
              <a:defRPr sz="2600"/>
            </a:lvl5pPr>
          </a:lstStyle>
          <a:p>
            <a:pPr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x-none" dirty="0" smtClean="0">
                <a:latin typeface="Arial"/>
                <a:ea typeface="+mn-ea"/>
                <a:cs typeface="Arial"/>
              </a:rPr>
              <a:t>Modelo_2</a:t>
            </a:r>
          </a:p>
          <a:p>
            <a:pPr lvl="1" fontAlgn="auto">
              <a:spcBef>
                <a:spcPct val="20000"/>
              </a:spcBef>
              <a:spcAft>
                <a:spcPts val="0"/>
              </a:spcAft>
              <a:buFont typeface="Arial"/>
              <a:buNone/>
              <a:defRPr/>
            </a:pPr>
            <a:r>
              <a:rPr lang="x-none" dirty="0" smtClean="0">
                <a:latin typeface="Arial"/>
                <a:ea typeface="+mn-ea"/>
                <a:cs typeface="Arial"/>
              </a:rPr>
              <a:t>Texto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</p:sldLayoutIdLst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30" charset="-128"/>
          <a:cs typeface="ＭＳ Ｐゴシック" pitchFamily="30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0" charset="0"/>
          <a:ea typeface="ＭＳ Ｐゴシック" pitchFamily="30" charset="-128"/>
          <a:cs typeface="ＭＳ Ｐゴシック" pitchFamily="30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0" charset="0"/>
          <a:ea typeface="ＭＳ Ｐゴシック" pitchFamily="30" charset="-128"/>
          <a:cs typeface="ＭＳ Ｐゴシック" pitchFamily="30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0" charset="0"/>
          <a:ea typeface="ＭＳ Ｐゴシック" pitchFamily="30" charset="-128"/>
          <a:cs typeface="ＭＳ Ｐゴシック" pitchFamily="30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0" charset="0"/>
          <a:ea typeface="ＭＳ Ｐゴシック" pitchFamily="30" charset="-128"/>
          <a:cs typeface="ＭＳ Ｐゴシック" pitchFamily="30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0" charset="0"/>
          <a:ea typeface="ＭＳ Ｐゴシック" pitchFamily="30" charset="-128"/>
          <a:cs typeface="ＭＳ Ｐゴシック" pitchFamily="30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0" charset="0"/>
          <a:ea typeface="ＭＳ Ｐゴシック" pitchFamily="30" charset="-128"/>
          <a:cs typeface="ＭＳ Ｐゴシック" pitchFamily="30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0" charset="0"/>
          <a:ea typeface="ＭＳ Ｐゴシック" pitchFamily="30" charset="-128"/>
          <a:cs typeface="ＭＳ Ｐゴシック" pitchFamily="30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0" charset="0"/>
          <a:ea typeface="ＭＳ Ｐゴシック" pitchFamily="30" charset="-128"/>
          <a:cs typeface="ＭＳ Ｐゴシック" pitchFamily="30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30" charset="-128"/>
          <a:cs typeface="ＭＳ Ｐゴシック" pitchFamily="30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30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30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30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30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pt.global-rates.com/estatisticas-economicas/inflacao/inflacao.aspx" TargetMode="External"/><Relationship Id="rId5" Type="http://schemas.openxmlformats.org/officeDocument/2006/relationships/hyperlink" Target="https://gateway.euro.who.int/en/hfa-explorer/" TargetMode="Externa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15.gif"/><Relationship Id="rId7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4"/>
          <p:cNvSpPr>
            <a:spLocks noGrp="1"/>
          </p:cNvSpPr>
          <p:nvPr>
            <p:ph type="ctrTitle"/>
          </p:nvPr>
        </p:nvSpPr>
        <p:spPr>
          <a:xfrm>
            <a:off x="2895600" y="1716205"/>
            <a:ext cx="6248400" cy="2432714"/>
          </a:xfrm>
        </p:spPr>
        <p:txBody>
          <a:bodyPr/>
          <a:lstStyle/>
          <a:p>
            <a:pPr algn="ctr" defTabSz="981075">
              <a:lnSpc>
                <a:spcPct val="200000"/>
              </a:lnSpc>
              <a:defRPr/>
            </a:pPr>
            <a:r>
              <a:rPr lang="pt-BR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CUSTOS</a:t>
            </a:r>
            <a:r>
              <a:rPr lang="pt-BR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/>
            </a:r>
            <a:br>
              <a:rPr lang="pt-BR" sz="2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</a:br>
            <a:r>
              <a:rPr lang="pt-BR" sz="20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Diretoria Financeira Planejamento e Controle</a:t>
            </a:r>
            <a:endParaRPr lang="pt-BR" sz="2000" i="1" dirty="0" smtClean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Subtítulo 5"/>
          <p:cNvSpPr>
            <a:spLocks noGrp="1"/>
          </p:cNvSpPr>
          <p:nvPr>
            <p:ph type="subTitle" idx="1"/>
          </p:nvPr>
        </p:nvSpPr>
        <p:spPr>
          <a:xfrm>
            <a:off x="4212041" y="4353637"/>
            <a:ext cx="3733800" cy="609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16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SETEMBRO/2017</a:t>
            </a:r>
            <a:endParaRPr lang="pt-BR" sz="16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eduardo.vicentin\AppData\Local\Microsoft\Windows\Temporary Internet Files\Content.IE5\UQAUU2VJ\euro-1118082_640[1]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0" y="1155313"/>
            <a:ext cx="9096380" cy="486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827964" y="1155313"/>
            <a:ext cx="4353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latin typeface="Mistral" panose="03090702030407020403" pitchFamily="66" charset="0"/>
              </a:rPr>
              <a:t>O QUE É INFLAÇÃO?</a:t>
            </a:r>
            <a:endParaRPr lang="pt-BR" sz="4000" b="1" dirty="0">
              <a:latin typeface="Mistral" panose="03090702030407020403" pitchFamily="66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609458" y="2920617"/>
            <a:ext cx="46652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atin typeface="Broadway" panose="04040905080B02020502" pitchFamily="82" charset="0"/>
              </a:rPr>
              <a:t>QUAIS SÃO OS ÍNDICES EXISTENTES?</a:t>
            </a:r>
            <a:endParaRPr lang="pt-BR" sz="3600" dirty="0">
              <a:latin typeface="Broadway" panose="04040905080B02020502" pitchFamily="82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 rot="17788395">
            <a:off x="2767012" y="2791642"/>
            <a:ext cx="36848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COMO SE MEDE A INFLAÇÃO?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 rot="920666">
            <a:off x="4182617" y="5026419"/>
            <a:ext cx="4258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Imprint MT Shadow" panose="04020605060303030202" pitchFamily="82" charset="0"/>
              </a:rPr>
              <a:t>Porque existem tantos índices?</a:t>
            </a:r>
            <a:endParaRPr lang="pt-BR" sz="2400" dirty="0">
              <a:latin typeface="Imprint MT Shadow" panose="04020605060303030202" pitchFamily="82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52651" y="4228866"/>
            <a:ext cx="25521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latin typeface="Bauhaus 93" panose="04030905020B02020C02" pitchFamily="82" charset="0"/>
              </a:rPr>
              <a:t>DEFLAÇÃO?</a:t>
            </a:r>
            <a:endParaRPr lang="pt-BR" sz="2400" dirty="0">
              <a:latin typeface="Bauhaus 93" panose="04030905020B02020C02" pitchFamily="82" charset="0"/>
            </a:endParaRPr>
          </a:p>
        </p:txBody>
      </p:sp>
      <p:sp>
        <p:nvSpPr>
          <p:cNvPr id="3" name="Multiplicar 2"/>
          <p:cNvSpPr/>
          <p:nvPr/>
        </p:nvSpPr>
        <p:spPr>
          <a:xfrm>
            <a:off x="1269242" y="2347415"/>
            <a:ext cx="1105468" cy="1201003"/>
          </a:xfrm>
          <a:prstGeom prst="mathMultiply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Mais 8"/>
          <p:cNvSpPr/>
          <p:nvPr/>
        </p:nvSpPr>
        <p:spPr>
          <a:xfrm>
            <a:off x="136476" y="2326942"/>
            <a:ext cx="1228299" cy="1241947"/>
          </a:xfrm>
          <a:prstGeom prst="mathPl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Igual 9"/>
          <p:cNvSpPr/>
          <p:nvPr/>
        </p:nvSpPr>
        <p:spPr>
          <a:xfrm>
            <a:off x="2374710" y="2410976"/>
            <a:ext cx="1446663" cy="1073878"/>
          </a:xfrm>
          <a:prstGeom prst="mathEqual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028" name="Picture 4" descr="C:\Users\eduardo.vicentin\AppData\Local\Microsoft\Windows\Temporary Internet Files\Content.IE5\FJONGG3S\finance-634901_64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4349" y="4459698"/>
            <a:ext cx="1393724" cy="139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eduardo.vicentin\AppData\Local\Microsoft\Windows\Temporary Internet Files\Content.IE5\2L4FDKBS\saco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575" y="1203079"/>
            <a:ext cx="1114183" cy="151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  <p:sndAc>
          <p:stSnd>
            <p:snd r:embed="rId2" name="cashreg.wav"/>
          </p:stSnd>
        </p:sndAc>
      </p:transition>
    </mc:Choice>
    <mc:Fallback xmlns="">
      <p:transition spd="slow">
        <p:fade/>
        <p:sndAc>
          <p:stSnd>
            <p:snd r:embed="rId7" name="cashreg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5534" y="1869741"/>
            <a:ext cx="9048465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000" dirty="0"/>
              <a:t>"A taxa de inflação é o aumento no nível de </a:t>
            </a:r>
            <a:r>
              <a:rPr lang="pt-BR" sz="4000" dirty="0" smtClean="0"/>
              <a:t>preços, ou </a:t>
            </a:r>
            <a:r>
              <a:rPr lang="pt-BR" sz="4000" dirty="0"/>
              <a:t>seja, é a média do crescimento dos preços de um conjunto de bens e serviços em um determinado período."</a:t>
            </a:r>
          </a:p>
        </p:txBody>
      </p:sp>
      <p:pic>
        <p:nvPicPr>
          <p:cNvPr id="2050" name="Picture 2" descr="http://estaticog1.globo.com/2013/05/inflacao/page1/images/001GraficoHistoricoInflac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90342"/>
            <a:ext cx="9144000" cy="4786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/>
          <p:cNvSpPr txBox="1"/>
          <p:nvPr/>
        </p:nvSpPr>
        <p:spPr>
          <a:xfrm>
            <a:off x="0" y="199970"/>
            <a:ext cx="4353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Mistral" panose="03090702030407020403" pitchFamily="66" charset="0"/>
              </a:rPr>
              <a:t>O QUE É INFLAÇÃO?</a:t>
            </a:r>
            <a:endParaRPr lang="pt-BR" sz="4000" b="1" dirty="0">
              <a:solidFill>
                <a:schemeClr val="bg1"/>
              </a:solidFill>
              <a:latin typeface="Mistral" panose="030907020304070204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5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aixaDeTexto 31"/>
          <p:cNvSpPr txBox="1"/>
          <p:nvPr/>
        </p:nvSpPr>
        <p:spPr>
          <a:xfrm>
            <a:off x="0" y="199970"/>
            <a:ext cx="4353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Mistral" panose="03090702030407020403" pitchFamily="66" charset="0"/>
              </a:rPr>
              <a:t>BRASIL E O MUNDO</a:t>
            </a:r>
            <a:endParaRPr lang="pt-BR" sz="4000" b="1" dirty="0">
              <a:solidFill>
                <a:schemeClr val="bg1"/>
              </a:solidFill>
              <a:latin typeface="Mistral" panose="03090702030407020403" pitchFamily="66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2449"/>
            <a:ext cx="9144000" cy="494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3" name="Gráfico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7450300"/>
              </p:ext>
            </p:extLst>
          </p:nvPr>
        </p:nvGraphicFramePr>
        <p:xfrm>
          <a:off x="-629297" y="2402008"/>
          <a:ext cx="10496598" cy="3366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4" name="Gráfico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4100078"/>
              </p:ext>
            </p:extLst>
          </p:nvPr>
        </p:nvGraphicFramePr>
        <p:xfrm>
          <a:off x="-436728" y="4039696"/>
          <a:ext cx="10304029" cy="1426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CaixaDeTexto 1"/>
          <p:cNvSpPr txBox="1"/>
          <p:nvPr/>
        </p:nvSpPr>
        <p:spPr>
          <a:xfrm>
            <a:off x="6687402" y="4287933"/>
            <a:ext cx="2456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b="1" dirty="0" smtClean="0">
                <a:latin typeface="+mn-lt"/>
              </a:rPr>
              <a:t>ESTADOS UNIDOS</a:t>
            </a:r>
            <a:endParaRPr lang="pt-BR" sz="1400" b="1" dirty="0">
              <a:latin typeface="+mn-lt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23081" y="5855058"/>
            <a:ext cx="52953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 smtClean="0"/>
              <a:t>Fonte</a:t>
            </a:r>
            <a:r>
              <a:rPr lang="pt-BR" sz="1100" dirty="0"/>
              <a:t>: </a:t>
            </a:r>
            <a:r>
              <a:rPr lang="pt-BR" sz="1100" dirty="0">
                <a:hlinkClick r:id="rId5"/>
              </a:rPr>
              <a:t>https://gateway.euro.who.int/en/hfa-explorer</a:t>
            </a:r>
            <a:r>
              <a:rPr lang="pt-BR" sz="1100" dirty="0" smtClean="0">
                <a:hlinkClick r:id="rId5"/>
              </a:rPr>
              <a:t>/</a:t>
            </a:r>
            <a:endParaRPr lang="pt-BR" sz="1100" dirty="0" smtClean="0"/>
          </a:p>
          <a:p>
            <a:r>
              <a:rPr lang="pt-BR" sz="1100" dirty="0" smtClean="0"/>
              <a:t>            </a:t>
            </a:r>
            <a:r>
              <a:rPr lang="pt-BR" sz="1100" dirty="0" smtClean="0">
                <a:hlinkClick r:id="rId6"/>
              </a:rPr>
              <a:t>http</a:t>
            </a:r>
            <a:r>
              <a:rPr lang="pt-BR" sz="1100" dirty="0">
                <a:hlinkClick r:id="rId6"/>
              </a:rPr>
              <a:t>://</a:t>
            </a:r>
            <a:r>
              <a:rPr lang="pt-BR" sz="1100" dirty="0" smtClean="0">
                <a:hlinkClick r:id="rId6"/>
              </a:rPr>
              <a:t>pt.global-rates.com/estatisticas-economicas/inflacao/inflacao.aspx</a:t>
            </a:r>
            <a:endParaRPr lang="pt-BR" sz="1100" dirty="0" smtClean="0"/>
          </a:p>
          <a:p>
            <a:endParaRPr lang="pt-BR" sz="1100" dirty="0" smtClean="0"/>
          </a:p>
        </p:txBody>
      </p:sp>
    </p:spTree>
    <p:extLst>
      <p:ext uri="{BB962C8B-B14F-4D97-AF65-F5344CB8AC3E}">
        <p14:creationId xmlns:p14="http://schemas.microsoft.com/office/powerpoint/2010/main" val="383460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 uiExpand="1">
        <p:bldSub>
          <a:bldChart bld="category"/>
        </p:bldSub>
      </p:bldGraphic>
      <p:bldGraphic spid="34" grpId="0" uiExpand="1">
        <p:bldSub>
          <a:bldChart bld="category"/>
        </p:bldSub>
      </p:bldGraphic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/>
          <p:cNvSpPr txBox="1"/>
          <p:nvPr/>
        </p:nvSpPr>
        <p:spPr>
          <a:xfrm>
            <a:off x="0" y="307750"/>
            <a:ext cx="6755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</a:rPr>
              <a:t>COMO SE MEDE A INFLAÇÃO?</a:t>
            </a:r>
            <a:endParaRPr lang="pt-BR" sz="2400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545307" y="2512014"/>
            <a:ext cx="64485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/>
              <a:t>"Ela se mede com base em índices, como o IPCA, que ponderam os bens e serviços mais importantes para a população e medem o crescimento desses preços. </a:t>
            </a:r>
            <a:br>
              <a:rPr lang="pt-BR" dirty="0"/>
            </a:br>
            <a:r>
              <a:rPr lang="pt-BR" dirty="0"/>
              <a:t/>
            </a:r>
            <a:br>
              <a:rPr lang="pt-BR" dirty="0"/>
            </a:br>
            <a:r>
              <a:rPr lang="pt-BR" dirty="0"/>
              <a:t>Repare que a cesta de bens considerada pelo índice de inflação pode não ser aquela que você costuma consumir, portanto a "sua" inflação pode ser maior ou menor do que aquela medida pelos índices oficiais."</a:t>
            </a:r>
          </a:p>
        </p:txBody>
      </p:sp>
      <p:pic>
        <p:nvPicPr>
          <p:cNvPr id="4098" name="Picture 2" descr="http://estaticog1.globo.com/2013/05/inflacao/page2/images/ilu__ComoMede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87" y="1556269"/>
            <a:ext cx="19621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387587" y="5677468"/>
            <a:ext cx="529533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 smtClean="0"/>
              <a:t>Fonte: Série “Perguntas Mais Frequentes” – Banco Central do Brasil</a:t>
            </a:r>
          </a:p>
        </p:txBody>
      </p:sp>
    </p:spTree>
    <p:extLst>
      <p:ext uri="{BB962C8B-B14F-4D97-AF65-F5344CB8AC3E}">
        <p14:creationId xmlns:p14="http://schemas.microsoft.com/office/powerpoint/2010/main" val="424051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0" y="307750"/>
            <a:ext cx="7670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>
                <a:solidFill>
                  <a:schemeClr val="bg1"/>
                </a:solidFill>
                <a:latin typeface="Broadway" panose="04040905080B02020502" pitchFamily="82" charset="0"/>
              </a:rPr>
              <a:t>QUAIS SÃO OS ÍNDICES EXISTENTES?</a:t>
            </a:r>
          </a:p>
        </p:txBody>
      </p:sp>
      <p:graphicFrame>
        <p:nvGraphicFramePr>
          <p:cNvPr id="17" name="Objeto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7362618"/>
              </p:ext>
            </p:extLst>
          </p:nvPr>
        </p:nvGraphicFramePr>
        <p:xfrm>
          <a:off x="189914" y="1228982"/>
          <a:ext cx="8764172" cy="4939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Planilha" r:id="rId3" imgW="5762698" imgH="3248111" progId="Excel.Sheet.12">
                  <p:embed/>
                </p:oleObj>
              </mc:Choice>
              <mc:Fallback>
                <p:oleObj name="Planilha" r:id="rId3" imgW="5762698" imgH="32481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9914" y="1228982"/>
                        <a:ext cx="8764172" cy="4939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974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94" y="968991"/>
            <a:ext cx="8584442" cy="526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ixaDeTexto 11"/>
          <p:cNvSpPr txBox="1"/>
          <p:nvPr/>
        </p:nvSpPr>
        <p:spPr>
          <a:xfrm>
            <a:off x="0" y="307750"/>
            <a:ext cx="7670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dirty="0">
                <a:solidFill>
                  <a:schemeClr val="bg1"/>
                </a:solidFill>
                <a:latin typeface="Broadway" panose="04040905080B02020502" pitchFamily="82" charset="0"/>
              </a:rPr>
              <a:t>QUAIS SÃO OS ÍNDICES EXISTENTES?</a:t>
            </a:r>
          </a:p>
        </p:txBody>
      </p:sp>
    </p:spTree>
    <p:extLst>
      <p:ext uri="{BB962C8B-B14F-4D97-AF65-F5344CB8AC3E}">
        <p14:creationId xmlns:p14="http://schemas.microsoft.com/office/powerpoint/2010/main" val="9580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/>
          <p:cNvSpPr txBox="1"/>
          <p:nvPr/>
        </p:nvSpPr>
        <p:spPr>
          <a:xfrm>
            <a:off x="0" y="307750"/>
            <a:ext cx="6755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/>
                </a:solidFill>
              </a:rPr>
              <a:t>BASE PARA CÁLCULO (Índice e Inflação)</a:t>
            </a:r>
            <a:endParaRPr lang="pt-BR" sz="2400" b="1" dirty="0">
              <a:solidFill>
                <a:schemeClr val="bg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457200" y="5416423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dirty="0">
                <a:solidFill>
                  <a:srgbClr val="000000"/>
                </a:solidFill>
                <a:latin typeface="Titillium Web"/>
              </a:rPr>
              <a:t>Os produtos e serviços incluídos em cada um desses índices </a:t>
            </a:r>
            <a:r>
              <a:rPr lang="pt-BR" dirty="0" smtClean="0">
                <a:solidFill>
                  <a:srgbClr val="000000"/>
                </a:solidFill>
                <a:latin typeface="Titillium Web"/>
              </a:rPr>
              <a:t>são </a:t>
            </a:r>
            <a:r>
              <a:rPr lang="pt-BR" dirty="0">
                <a:solidFill>
                  <a:srgbClr val="000000"/>
                </a:solidFill>
                <a:latin typeface="Titillium Web"/>
              </a:rPr>
              <a:t>determinados pela Pesquisa de Orçamentos Familiares (POF), pesquisa </a:t>
            </a:r>
            <a:r>
              <a:rPr lang="pt-BR" dirty="0" smtClean="0">
                <a:solidFill>
                  <a:srgbClr val="000000"/>
                </a:solidFill>
                <a:latin typeface="Titillium Web"/>
              </a:rPr>
              <a:t>essa realizada pelo </a:t>
            </a:r>
            <a:r>
              <a:rPr lang="pt-BR" dirty="0">
                <a:solidFill>
                  <a:srgbClr val="000000"/>
                </a:solidFill>
                <a:latin typeface="Titillium Web"/>
              </a:rPr>
              <a:t>IBGE. </a:t>
            </a:r>
            <a:endParaRPr lang="pt-BR" dirty="0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827274"/>
              </p:ext>
            </p:extLst>
          </p:nvPr>
        </p:nvGraphicFramePr>
        <p:xfrm>
          <a:off x="996287" y="1191905"/>
          <a:ext cx="7151427" cy="4186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5" name="Planilha" r:id="rId3" imgW="4571989" imgH="2676391" progId="Excel.Sheet.12">
                  <p:embed/>
                </p:oleObj>
              </mc:Choice>
              <mc:Fallback>
                <p:oleObj name="Planilha" r:id="rId3" imgW="4571989" imgH="267639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6287" y="1191905"/>
                        <a:ext cx="7151427" cy="41865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135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ixaDeTexto 15"/>
          <p:cNvSpPr txBox="1"/>
          <p:nvPr/>
        </p:nvSpPr>
        <p:spPr>
          <a:xfrm>
            <a:off x="0" y="199970"/>
            <a:ext cx="43536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  <a:latin typeface="Mistral" panose="03090702030407020403" pitchFamily="66" charset="0"/>
              </a:rPr>
              <a:t>INFLAÇÃO DA SAÚDE</a:t>
            </a:r>
            <a:endParaRPr lang="pt-BR" sz="4000" b="1" dirty="0">
              <a:solidFill>
                <a:schemeClr val="bg1"/>
              </a:solidFill>
              <a:latin typeface="Mistral" panose="03090702030407020403" pitchFamily="66" charset="0"/>
            </a:endParaRPr>
          </a:p>
        </p:txBody>
      </p:sp>
      <p:pic>
        <p:nvPicPr>
          <p:cNvPr id="8194" name="Picture 2" descr="DIEES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419" y="1220313"/>
            <a:ext cx="6613162" cy="5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2465972"/>
            <a:ext cx="24003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596" y="1869738"/>
            <a:ext cx="5922807" cy="492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27" t="50000" r="70244" b="20382"/>
          <a:stretch/>
        </p:blipFill>
        <p:spPr bwMode="auto">
          <a:xfrm>
            <a:off x="978563" y="2808872"/>
            <a:ext cx="2860534" cy="3047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tângulo 22"/>
          <p:cNvSpPr/>
          <p:nvPr/>
        </p:nvSpPr>
        <p:spPr>
          <a:xfrm>
            <a:off x="1074349" y="4940488"/>
            <a:ext cx="1568289" cy="368489"/>
          </a:xfrm>
          <a:prstGeom prst="rect">
            <a:avLst/>
          </a:prstGeom>
          <a:noFill/>
          <a:ln w="57150"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9777992"/>
              </p:ext>
            </p:extLst>
          </p:nvPr>
        </p:nvGraphicFramePr>
        <p:xfrm>
          <a:off x="5393835" y="2849816"/>
          <a:ext cx="2484746" cy="31027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Planilha" r:id="rId7" imgW="1838297" imgH="2295515" progId="Excel.Sheet.12">
                  <p:embed/>
                </p:oleObj>
              </mc:Choice>
              <mc:Fallback>
                <p:oleObj name="Planilha" r:id="rId7" imgW="1838297" imgH="22955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393835" y="2849816"/>
                        <a:ext cx="2484746" cy="31027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1988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04708"/>
            <a:ext cx="7151428" cy="66874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INFLAÇÃO DO ICESP</a:t>
            </a:r>
            <a:endParaRPr lang="pt-BR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91320" y="917753"/>
            <a:ext cx="8161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/>
              <a:t>“Calculada com base na Média Ponderada e nos Pesos atribuídos conforme representação das despesas do Relatório Consolidado de Custos”</a:t>
            </a:r>
            <a:endParaRPr lang="pt-BR" sz="1600" dirty="0"/>
          </a:p>
        </p:txBody>
      </p:sp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8229054"/>
              </p:ext>
            </p:extLst>
          </p:nvPr>
        </p:nvGraphicFramePr>
        <p:xfrm>
          <a:off x="1513513" y="1572215"/>
          <a:ext cx="6116975" cy="4668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Planilha" r:id="rId3" imgW="4305287" imgH="3286171" progId="Excel.Sheet.12">
                  <p:embed/>
                </p:oleObj>
              </mc:Choice>
              <mc:Fallback>
                <p:oleObj name="Planilha" r:id="rId3" imgW="4305287" imgH="328617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13513" y="1572215"/>
                        <a:ext cx="6116975" cy="4668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06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465460"/>
              </p:ext>
            </p:extLst>
          </p:nvPr>
        </p:nvGraphicFramePr>
        <p:xfrm>
          <a:off x="457200" y="1695450"/>
          <a:ext cx="8229600" cy="346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Planilha" r:id="rId3" imgW="8229687" imgH="3467027" progId="Excel.Sheet.12">
                  <p:embed/>
                </p:oleObj>
              </mc:Choice>
              <mc:Fallback>
                <p:oleObj name="Planilha" r:id="rId3" imgW="8229687" imgH="3467027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7200" y="1695450"/>
                        <a:ext cx="8229600" cy="3467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tângulo de cantos arredondados 8"/>
          <p:cNvSpPr/>
          <p:nvPr/>
        </p:nvSpPr>
        <p:spPr>
          <a:xfrm>
            <a:off x="2074460" y="2628901"/>
            <a:ext cx="4995081" cy="1600199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Inflação ICESP </a:t>
            </a:r>
          </a:p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Janeiro a Julho/2017</a:t>
            </a:r>
          </a:p>
          <a:p>
            <a:pPr algn="ctr"/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4,65%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10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3"/>
          <p:cNvSpPr>
            <a:spLocks noGrp="1"/>
          </p:cNvSpPr>
          <p:nvPr>
            <p:ph type="title"/>
          </p:nvPr>
        </p:nvSpPr>
        <p:spPr bwMode="auto">
          <a:xfrm>
            <a:off x="2135188" y="2500313"/>
            <a:ext cx="3987800" cy="1058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dirty="0" smtClean="0">
                <a:latin typeface="Arial" charset="0"/>
                <a:ea typeface="ＭＳ Ｐゴシック" pitchFamily="-105" charset="-128"/>
                <a:cs typeface="Arial" charset="0"/>
              </a:rPr>
              <a:t>Obrigado</a:t>
            </a:r>
          </a:p>
        </p:txBody>
      </p:sp>
    </p:spTree>
    <p:extLst>
      <p:ext uri="{BB962C8B-B14F-4D97-AF65-F5344CB8AC3E}">
        <p14:creationId xmlns:p14="http://schemas.microsoft.com/office/powerpoint/2010/main" val="341113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presentação 02 - Padrão ICES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02 - Padrão ICESP</Template>
  <TotalTime>1737</TotalTime>
  <Words>214</Words>
  <Application>Microsoft Office PowerPoint</Application>
  <PresentationFormat>Apresentação na tela (4:3)</PresentationFormat>
  <Paragraphs>28</Paragraphs>
  <Slides>12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4" baseType="lpstr">
      <vt:lpstr>Apresentação 02 - Padrão ICESP</vt:lpstr>
      <vt:lpstr>Planilha</vt:lpstr>
      <vt:lpstr>CUSTOS Diretoria Financeira Planejamento e Controle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</vt:lpstr>
    </vt:vector>
  </TitlesOfParts>
  <Company>ICESP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eduardo.vicentin</dc:creator>
  <cp:lastModifiedBy>Eduardo Aparecido Vicentin</cp:lastModifiedBy>
  <cp:revision>88</cp:revision>
  <dcterms:created xsi:type="dcterms:W3CDTF">2015-10-01T12:04:01Z</dcterms:created>
  <dcterms:modified xsi:type="dcterms:W3CDTF">2017-09-12T17:47:26Z</dcterms:modified>
</cp:coreProperties>
</file>