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E1AE"/>
    <a:srgbClr val="EFBB41"/>
    <a:srgbClr val="D68F00"/>
    <a:srgbClr val="DB9D13"/>
    <a:srgbClr val="FFC857"/>
    <a:srgbClr val="F2B53A"/>
    <a:srgbClr val="FFDF9F"/>
    <a:srgbClr val="D08F0E"/>
    <a:srgbClr val="F0A91C"/>
    <a:srgbClr val="247B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2658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623802-E529-40D1-9B4D-8626A2CD5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E80C4C-8C80-4C1A-9002-86EBDF87A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D9DAE5-6CC0-4247-874B-49657A12F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DFBC-70A4-4114-A370-D8E50A9CEEA9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1F710B-D8C8-4E9F-8D6F-E6805D39B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2E80D4-F874-4FB4-A721-2EDA1845E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FC6-D498-476D-A3D2-0491924244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8749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DE01CA-9351-41DE-8F04-165278CE8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D61CAD3-5743-4489-B1AF-A30418E00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91F1D4-2DEE-45D3-8541-8D7CB4ED3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DFBC-70A4-4114-A370-D8E50A9CEEA9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558DFF-308D-445E-8E91-A4ADF7C79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F91DF7-BEF0-4CBD-BFF6-268C3B505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FC6-D498-476D-A3D2-0491924244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7878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AC8BA3-7C9F-431E-9DAC-DE1800586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E5576CA-60E7-4E04-85E1-4D43CFDE3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7E7EDF-63D7-4AF2-A5BD-2CB41B6B0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DFBC-70A4-4114-A370-D8E50A9CEEA9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13CE64-F3A8-4A52-8075-9D2E3A677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724DB6-FA2C-40F9-A31B-86679AD1A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FC6-D498-476D-A3D2-0491924244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8250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C5A7F7-67E6-4E32-BC74-C28A51490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0BFB6B-9D4E-449A-930A-F1E71E8BF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D0AE11D-6D1C-4BD8-AEFE-94324FBF07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3C9F30D-E8DB-4E90-BA15-87E594BCC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DFBC-70A4-4114-A370-D8E50A9CEEA9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3682F40-4349-4276-9830-611158571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E8D1846-EDD8-4E11-B80D-1DBB9CDB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FC6-D498-476D-A3D2-0491924244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5310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08CDB-6968-4CFD-B195-2379FD7DA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DE56AB-42FE-4BC1-886B-B0218241A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9908D1-DACF-432F-B8C4-8E097D4B40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750065B-8F76-487D-ABF2-D9D51FD85F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567C2B5-D964-473E-B935-D9F6B97F43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0F6923F-6FF6-4C4F-9C05-239A32ECB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DFBC-70A4-4114-A370-D8E50A9CEEA9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3A41710-FD24-477A-B999-593ED54B3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E6AF3A9-9437-40D9-9830-1D4E12A09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FC6-D498-476D-A3D2-0491924244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0138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38987F-2D9B-4DAA-BB5F-3597546C9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EA0938C-9C62-4ECC-9A0A-15DE5C0FD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DFBC-70A4-4114-A370-D8E50A9CEEA9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9B93F78-3723-4563-8585-E38CF65BD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4E00A4F-0B0F-42A1-BEBE-FCB1FA5C2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FC6-D498-476D-A3D2-0491924244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800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040BC04-D23D-4D0E-A7DB-FD0D902DA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DFBC-70A4-4114-A370-D8E50A9CEEA9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0426426-BAF4-41A9-BEC3-BBCC12129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3597F2B-0A1A-43C4-A8A6-BBB58CB9C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FC6-D498-476D-A3D2-0491924244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3517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C2D90A-539F-4847-A96E-A6852B4B8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9E23E1-F3BE-4831-BE90-6D57C5D75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16E552B-B9FD-4C8D-8A3C-92472CB47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9671BD2-D8AC-433D-B3D5-97036F45A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DFBC-70A4-4114-A370-D8E50A9CEEA9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865335-084B-4AD4-A401-E45121041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C71434-D564-43B9-8CD7-0A473D8E2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FC6-D498-476D-A3D2-0491924244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70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D6C6B4-E198-4888-9460-2072CC822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A3E396C-033A-4922-BA4E-4255FF7B74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EF7E7FA-5676-4388-B5AD-C179F17FB8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54734F-40A5-4D2A-A21C-362118FB4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DFBC-70A4-4114-A370-D8E50A9CEEA9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A1F5BB-5BCF-4B5E-99E6-F0D5EF18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8E33CC-835D-4FDD-8946-7F156492A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FC6-D498-476D-A3D2-0491924244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7430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43753F-4796-49CF-BBBE-10D945E02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50A5EDE-76CE-4BC0-9F9B-0D886766E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6AEF1C-BF2A-497A-8C25-653E5F193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DFBC-70A4-4114-A370-D8E50A9CEEA9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B659AA-0C54-41AF-837D-6DB940C27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5787BD-3EE8-4101-9C22-78E3EAFAF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FC6-D498-476D-A3D2-0491924244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6382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AFE11B7-8216-46DC-9328-3D7C0315E6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FED5A85-932F-4303-95C7-94C9EF2D6A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918714-E1A8-4604-BB7E-7DBBD8AF0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DFBC-70A4-4114-A370-D8E50A9CEEA9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1CCF6B-50D0-477A-802F-7AFCE5B20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A56AA5-CA69-4447-B7DF-71F2CD357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F7FC6-D498-476D-A3D2-0491924244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8399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DD90340-9388-49EA-B110-431DD613A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8FCEF35-DAD7-4A6F-8420-A97E98DFA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1414B3-A137-47C1-91B4-133E167FDD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DFBC-70A4-4114-A370-D8E50A9CEEA9}" type="datetimeFigureOut">
              <a:rPr lang="pt-BR" smtClean="0"/>
              <a:t>14/12/2021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234913-F79D-47F9-8493-EB92F2EBB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056CBC3-0056-4A10-987F-AA33A5EBE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F7FC6-D498-476D-A3D2-0491924244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655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8 Dicas de Marketing Digital para 2021: Confira! - Seo 10 Projetos Digitais">
            <a:extLst>
              <a:ext uri="{FF2B5EF4-FFF2-40B4-BE49-F238E27FC236}">
                <a16:creationId xmlns:a16="http://schemas.microsoft.com/office/drawing/2014/main" id="{F0DA5495-B5A4-45AC-9706-D3792A184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11430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D40EF06C-CED6-465B-874C-431FB07F5E77}"/>
              </a:ext>
            </a:extLst>
          </p:cNvPr>
          <p:cNvSpPr/>
          <p:nvPr/>
        </p:nvSpPr>
        <p:spPr>
          <a:xfrm>
            <a:off x="-1524000" y="0"/>
            <a:ext cx="13716000" cy="6857999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B8CF21C-3FB9-41E4-9547-F9E84DA0A046}"/>
              </a:ext>
            </a:extLst>
          </p:cNvPr>
          <p:cNvSpPr txBox="1"/>
          <p:nvPr/>
        </p:nvSpPr>
        <p:spPr>
          <a:xfrm>
            <a:off x="4844716" y="1716504"/>
            <a:ext cx="6436377" cy="315471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19900" dirty="0">
                <a:solidFill>
                  <a:srgbClr val="FFC857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ebas Neue" panose="020B0606020202050201" pitchFamily="34" charset="0"/>
              </a:rPr>
              <a:t>Digital</a:t>
            </a:r>
            <a:r>
              <a:rPr lang="pt-BR" sz="199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ebas Neue" panose="020B0606020202050201" pitchFamily="34" charset="0"/>
              </a:rPr>
              <a:t> 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4F2FB0D-0246-4855-A004-B3507618CBF4}"/>
              </a:ext>
            </a:extLst>
          </p:cNvPr>
          <p:cNvSpPr/>
          <p:nvPr/>
        </p:nvSpPr>
        <p:spPr>
          <a:xfrm>
            <a:off x="5005136" y="834189"/>
            <a:ext cx="5342021" cy="224589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200" dirty="0">
                <a:solidFill>
                  <a:schemeClr val="bg1"/>
                </a:solidFill>
                <a:latin typeface="Baby Child" panose="02000507000000020004" pitchFamily="50" charset="0"/>
              </a:rPr>
              <a:t>Marketing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9301DE36-885D-481C-ADBE-758E12B705E8}"/>
              </a:ext>
            </a:extLst>
          </p:cNvPr>
          <p:cNvSpPr/>
          <p:nvPr/>
        </p:nvSpPr>
        <p:spPr>
          <a:xfrm>
            <a:off x="2871538" y="4317914"/>
            <a:ext cx="8871284" cy="4090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79000">
                <a:schemeClr val="bg1">
                  <a:lumMod val="85000"/>
                </a:schemeClr>
              </a:gs>
              <a:gs pos="98000">
                <a:srgbClr val="F6F6F6">
                  <a:alpha val="0"/>
                </a:srgbClr>
              </a:gs>
              <a:gs pos="0">
                <a:srgbClr val="F6F6F6">
                  <a:alpha val="0"/>
                </a:srgbClr>
              </a:gs>
              <a:gs pos="26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badi" panose="020B0604020104020204" pitchFamily="34" charset="0"/>
              </a:rPr>
              <a:t>Caio Alves Sampaio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320DBD2E-5C70-4C20-BDF1-049E6FD84468}"/>
              </a:ext>
            </a:extLst>
          </p:cNvPr>
          <p:cNvGrpSpPr/>
          <p:nvPr/>
        </p:nvGrpSpPr>
        <p:grpSpPr>
          <a:xfrm>
            <a:off x="-10266942" y="0"/>
            <a:ext cx="12416585" cy="6858000"/>
            <a:chOff x="0" y="0"/>
            <a:chExt cx="12416585" cy="6858000"/>
          </a:xfrm>
        </p:grpSpPr>
        <p:sp>
          <p:nvSpPr>
            <p:cNvPr id="5" name="Retângulo: Cantos Superiores Arredondados 4">
              <a:extLst>
                <a:ext uri="{FF2B5EF4-FFF2-40B4-BE49-F238E27FC236}">
                  <a16:creationId xmlns:a16="http://schemas.microsoft.com/office/drawing/2014/main" id="{81EC700A-1E8B-4AD8-A87F-0A9BD0DCAA50}"/>
                </a:ext>
              </a:extLst>
            </p:cNvPr>
            <p:cNvSpPr/>
            <p:nvPr/>
          </p:nvSpPr>
          <p:spPr>
            <a:xfrm rot="5400000">
              <a:off x="11257544" y="5698958"/>
              <a:ext cx="1660357" cy="657725"/>
            </a:xfrm>
            <a:prstGeom prst="round2SameRect">
              <a:avLst/>
            </a:prstGeom>
            <a:solidFill>
              <a:srgbClr val="D08F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latin typeface="Bebas Neue" panose="020B0606020202050201" pitchFamily="34" charset="0"/>
                </a:rPr>
                <a:t>O que é?</a:t>
              </a: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E3534912-6F35-4027-8970-72BE52ACDB15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33CBEA7C-7B7F-48E6-A1AD-8620E0C2BAC4}"/>
              </a:ext>
            </a:extLst>
          </p:cNvPr>
          <p:cNvGrpSpPr/>
          <p:nvPr/>
        </p:nvGrpSpPr>
        <p:grpSpPr>
          <a:xfrm>
            <a:off x="-10563721" y="0"/>
            <a:ext cx="12360438" cy="6858000"/>
            <a:chOff x="0" y="0"/>
            <a:chExt cx="12360438" cy="6858000"/>
          </a:xfrm>
        </p:grpSpPr>
        <p:sp>
          <p:nvSpPr>
            <p:cNvPr id="10" name="Retângulo: Cantos Superiores Arredondados 9">
              <a:extLst>
                <a:ext uri="{FF2B5EF4-FFF2-40B4-BE49-F238E27FC236}">
                  <a16:creationId xmlns:a16="http://schemas.microsoft.com/office/drawing/2014/main" id="{C7C10DE4-D251-4CF5-8BCF-A1CCBD1861CD}"/>
                </a:ext>
              </a:extLst>
            </p:cNvPr>
            <p:cNvSpPr/>
            <p:nvPr/>
          </p:nvSpPr>
          <p:spPr>
            <a:xfrm rot="5400000">
              <a:off x="11181346" y="4058651"/>
              <a:ext cx="1788687" cy="569497"/>
            </a:xfrm>
            <a:prstGeom prst="round2SameRect">
              <a:avLst/>
            </a:prstGeom>
            <a:solidFill>
              <a:srgbClr val="FFC8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latin typeface="Bebas Neue" panose="020B0606020202050201" pitchFamily="34" charset="0"/>
                </a:rPr>
                <a:t>história</a:t>
              </a:r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2ADD526A-52A5-48F1-AC0E-C7FF9A0726DB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F0AF98D-D691-42EF-ABD1-7460823A250E}"/>
              </a:ext>
            </a:extLst>
          </p:cNvPr>
          <p:cNvGrpSpPr/>
          <p:nvPr/>
        </p:nvGrpSpPr>
        <p:grpSpPr>
          <a:xfrm>
            <a:off x="-10828416" y="0"/>
            <a:ext cx="12400540" cy="6858000"/>
            <a:chOff x="0" y="0"/>
            <a:chExt cx="12400540" cy="6858000"/>
          </a:xfrm>
        </p:grpSpPr>
        <p:sp>
          <p:nvSpPr>
            <p:cNvPr id="13" name="Retângulo: Cantos Superiores Arredondados 12">
              <a:extLst>
                <a:ext uri="{FF2B5EF4-FFF2-40B4-BE49-F238E27FC236}">
                  <a16:creationId xmlns:a16="http://schemas.microsoft.com/office/drawing/2014/main" id="{0A06D5AE-DACA-413B-AD88-943D1C9BE416}"/>
                </a:ext>
              </a:extLst>
            </p:cNvPr>
            <p:cNvSpPr/>
            <p:nvPr/>
          </p:nvSpPr>
          <p:spPr>
            <a:xfrm rot="5400000">
              <a:off x="11189363" y="2253918"/>
              <a:ext cx="1764629" cy="657725"/>
            </a:xfrm>
            <a:prstGeom prst="round2Same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dirty="0">
                  <a:latin typeface="Bebas Neue" panose="020B0606020202050201" pitchFamily="34" charset="0"/>
                </a:rPr>
                <a:t>Elementos</a:t>
              </a: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15E39BB7-43F7-48FB-8F42-471B36A6D916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4BD2B58-8FFB-4AF9-907F-75F4AAF6CA80}"/>
              </a:ext>
            </a:extLst>
          </p:cNvPr>
          <p:cNvGrpSpPr/>
          <p:nvPr/>
        </p:nvGrpSpPr>
        <p:grpSpPr>
          <a:xfrm>
            <a:off x="-11141237" y="0"/>
            <a:ext cx="12448668" cy="6858000"/>
            <a:chOff x="0" y="0"/>
            <a:chExt cx="12448668" cy="6858000"/>
          </a:xfrm>
        </p:grpSpPr>
        <p:sp>
          <p:nvSpPr>
            <p:cNvPr id="18" name="Retângulo: Cantos Superiores Arredondados 17">
              <a:extLst>
                <a:ext uri="{FF2B5EF4-FFF2-40B4-BE49-F238E27FC236}">
                  <a16:creationId xmlns:a16="http://schemas.microsoft.com/office/drawing/2014/main" id="{1E492F6C-0A6D-423E-BC9E-450ECC6720EE}"/>
                </a:ext>
              </a:extLst>
            </p:cNvPr>
            <p:cNvSpPr/>
            <p:nvPr/>
          </p:nvSpPr>
          <p:spPr>
            <a:xfrm rot="5400000">
              <a:off x="11253536" y="537415"/>
              <a:ext cx="1732539" cy="657725"/>
            </a:xfrm>
            <a:prstGeom prst="round2Same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dirty="0">
                  <a:latin typeface="Bebas Neue" panose="020B0606020202050201" pitchFamily="34" charset="0"/>
                </a:rPr>
                <a:t>Vantagens</a:t>
              </a:r>
              <a:endParaRPr lang="pt-BR" sz="3600" dirty="0">
                <a:latin typeface="Bebas Neue" panose="020B0606020202050201" pitchFamily="34" charset="0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254BE114-2266-418B-9551-1FD578E68019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7170" name="Picture 2" descr="Victor Berriel on Twitter: &amp;quot;Dica pra vida de vocês: sempre que na paleta de  cores pra um cliente tiver preto e branco, nunca use literalmente PRETO e  BRANCO. Faz uma baita diferença">
            <a:extLst>
              <a:ext uri="{FF2B5EF4-FFF2-40B4-BE49-F238E27FC236}">
                <a16:creationId xmlns:a16="http://schemas.microsoft.com/office/drawing/2014/main" id="{E1E2EC8D-6A05-407A-88AF-967D15B65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00713" y="3018929"/>
            <a:ext cx="3059029" cy="236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494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8 Dicas de Marketing Digital para 2021: Confira! - Seo 10 Projetos Digitais">
            <a:extLst>
              <a:ext uri="{FF2B5EF4-FFF2-40B4-BE49-F238E27FC236}">
                <a16:creationId xmlns:a16="http://schemas.microsoft.com/office/drawing/2014/main" id="{F0DA5495-B5A4-45AC-9706-D3792A184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11430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D40EF06C-CED6-465B-874C-431FB07F5E77}"/>
              </a:ext>
            </a:extLst>
          </p:cNvPr>
          <p:cNvSpPr/>
          <p:nvPr/>
        </p:nvSpPr>
        <p:spPr>
          <a:xfrm>
            <a:off x="-1524000" y="0"/>
            <a:ext cx="13716000" cy="6857999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B8CF21C-3FB9-41E4-9547-F9E84DA0A046}"/>
              </a:ext>
            </a:extLst>
          </p:cNvPr>
          <p:cNvSpPr txBox="1"/>
          <p:nvPr/>
        </p:nvSpPr>
        <p:spPr>
          <a:xfrm>
            <a:off x="4844716" y="1716504"/>
            <a:ext cx="6436377" cy="315471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19900" dirty="0">
                <a:solidFill>
                  <a:srgbClr val="FFC857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ebas Neue" panose="020B0606020202050201" pitchFamily="34" charset="0"/>
              </a:rPr>
              <a:t>Digital</a:t>
            </a:r>
            <a:r>
              <a:rPr lang="pt-BR" sz="199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ebas Neue" panose="020B0606020202050201" pitchFamily="34" charset="0"/>
              </a:rPr>
              <a:t> 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4F2FB0D-0246-4855-A004-B3507618CBF4}"/>
              </a:ext>
            </a:extLst>
          </p:cNvPr>
          <p:cNvSpPr/>
          <p:nvPr/>
        </p:nvSpPr>
        <p:spPr>
          <a:xfrm>
            <a:off x="5005136" y="834189"/>
            <a:ext cx="5342021" cy="224589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200" dirty="0">
                <a:solidFill>
                  <a:schemeClr val="bg1"/>
                </a:solidFill>
                <a:latin typeface="Baby Child" panose="02000507000000020004" pitchFamily="50" charset="0"/>
              </a:rPr>
              <a:t>Marketing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9301DE36-885D-481C-ADBE-758E12B705E8}"/>
              </a:ext>
            </a:extLst>
          </p:cNvPr>
          <p:cNvSpPr/>
          <p:nvPr/>
        </p:nvSpPr>
        <p:spPr>
          <a:xfrm>
            <a:off x="2871538" y="4317914"/>
            <a:ext cx="8871284" cy="4090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79000">
                <a:schemeClr val="bg1">
                  <a:lumMod val="85000"/>
                </a:schemeClr>
              </a:gs>
              <a:gs pos="98000">
                <a:srgbClr val="F6F6F6">
                  <a:alpha val="0"/>
                </a:srgbClr>
              </a:gs>
              <a:gs pos="0">
                <a:srgbClr val="F6F6F6">
                  <a:alpha val="0"/>
                </a:srgbClr>
              </a:gs>
              <a:gs pos="26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badi" panose="020B0604020104020204" pitchFamily="34" charset="0"/>
              </a:rPr>
              <a:t>Caio Alves Sampaio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320DBD2E-5C70-4C20-BDF1-049E6FD84468}"/>
              </a:ext>
            </a:extLst>
          </p:cNvPr>
          <p:cNvGrpSpPr/>
          <p:nvPr/>
        </p:nvGrpSpPr>
        <p:grpSpPr>
          <a:xfrm>
            <a:off x="-288753" y="0"/>
            <a:ext cx="12416585" cy="6858000"/>
            <a:chOff x="0" y="0"/>
            <a:chExt cx="12416585" cy="6858000"/>
          </a:xfrm>
        </p:grpSpPr>
        <p:sp>
          <p:nvSpPr>
            <p:cNvPr id="5" name="Retângulo: Cantos Superiores Arredondados 4">
              <a:extLst>
                <a:ext uri="{FF2B5EF4-FFF2-40B4-BE49-F238E27FC236}">
                  <a16:creationId xmlns:a16="http://schemas.microsoft.com/office/drawing/2014/main" id="{81EC700A-1E8B-4AD8-A87F-0A9BD0DCAA50}"/>
                </a:ext>
              </a:extLst>
            </p:cNvPr>
            <p:cNvSpPr/>
            <p:nvPr/>
          </p:nvSpPr>
          <p:spPr>
            <a:xfrm rot="5400000">
              <a:off x="11257544" y="5698958"/>
              <a:ext cx="1660357" cy="657725"/>
            </a:xfrm>
            <a:prstGeom prst="round2SameRect">
              <a:avLst/>
            </a:prstGeom>
            <a:solidFill>
              <a:srgbClr val="D08F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latin typeface="Bebas Neue" panose="020B0606020202050201" pitchFamily="34" charset="0"/>
                </a:rPr>
                <a:t>O que é?</a:t>
              </a: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E3534912-6F35-4027-8970-72BE52ACDB15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5388FE7-DEC6-48D2-960D-0FAE43459D06}"/>
              </a:ext>
            </a:extLst>
          </p:cNvPr>
          <p:cNvSpPr txBox="1"/>
          <p:nvPr/>
        </p:nvSpPr>
        <p:spPr>
          <a:xfrm>
            <a:off x="2671011" y="1152708"/>
            <a:ext cx="603985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0" i="0" dirty="0">
                <a:solidFill>
                  <a:srgbClr val="171923"/>
                </a:solidFill>
                <a:effectLst/>
              </a:rPr>
              <a:t>Marketing Digital é a promoção de produtos ou marcas por meio de mídias digitais. Ele é uma das principais maneiras que as empresas têm para se comunicar com o público de forma direta, personalizada e no momento certo.</a:t>
            </a:r>
            <a:endParaRPr lang="pt-BR" sz="20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6C85AB9-8C1D-4002-91A8-1ECCB0BB1CC2}"/>
              </a:ext>
            </a:extLst>
          </p:cNvPr>
          <p:cNvSpPr txBox="1"/>
          <p:nvPr/>
        </p:nvSpPr>
        <p:spPr>
          <a:xfrm>
            <a:off x="2630905" y="465221"/>
            <a:ext cx="1752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rgbClr val="F2B5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 Neue" panose="020B0606020202050201" pitchFamily="34" charset="0"/>
              </a:rPr>
              <a:t>Conceito</a:t>
            </a:r>
            <a:r>
              <a:rPr lang="pt-BR" sz="3600" dirty="0">
                <a:solidFill>
                  <a:srgbClr val="D08F0E"/>
                </a:solidFill>
                <a:latin typeface="Bebas Neue" panose="020B0606020202050201" pitchFamily="34" charset="0"/>
              </a:rPr>
              <a:t>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79F4187-32DB-437F-A75A-BA2493795BB5}"/>
              </a:ext>
            </a:extLst>
          </p:cNvPr>
          <p:cNvSpPr/>
          <p:nvPr/>
        </p:nvSpPr>
        <p:spPr>
          <a:xfrm>
            <a:off x="2358190" y="545431"/>
            <a:ext cx="224589" cy="2181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: Cantos Superiores Arredondados 24">
            <a:extLst>
              <a:ext uri="{FF2B5EF4-FFF2-40B4-BE49-F238E27FC236}">
                <a16:creationId xmlns:a16="http://schemas.microsoft.com/office/drawing/2014/main" id="{ED9343DD-6DDD-4EA5-9A5C-3950E7CF4821}"/>
              </a:ext>
            </a:extLst>
          </p:cNvPr>
          <p:cNvSpPr/>
          <p:nvPr/>
        </p:nvSpPr>
        <p:spPr>
          <a:xfrm>
            <a:off x="7443537" y="3705726"/>
            <a:ext cx="2294021" cy="577516"/>
          </a:xfrm>
          <a:prstGeom prst="round2SameRect">
            <a:avLst/>
          </a:prstGeom>
          <a:solidFill>
            <a:srgbClr val="EFB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0" i="0" dirty="0">
                <a:solidFill>
                  <a:srgbClr val="171923"/>
                </a:solidFill>
                <a:effectLst/>
                <a:latin typeface="Bebas Neue" panose="020B0606020202050201" pitchFamily="34" charset="0"/>
              </a:rPr>
              <a:t>Philip Kotler</a:t>
            </a:r>
            <a:endParaRPr lang="pt-BR" sz="2400" dirty="0">
              <a:latin typeface="Bebas Neue" panose="020B0606020202050201" pitchFamily="34" charset="0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0815B3E8-6640-44B4-935E-0AE283284685}"/>
              </a:ext>
            </a:extLst>
          </p:cNvPr>
          <p:cNvSpPr/>
          <p:nvPr/>
        </p:nvSpPr>
        <p:spPr>
          <a:xfrm>
            <a:off x="3176337" y="4243137"/>
            <a:ext cx="6866021" cy="1909011"/>
          </a:xfrm>
          <a:prstGeom prst="rect">
            <a:avLst/>
          </a:prstGeom>
          <a:solidFill>
            <a:schemeClr val="bg1"/>
          </a:solidFill>
          <a:ln w="28575">
            <a:solidFill>
              <a:srgbClr val="EFBB4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ECFF87FA-4DA7-408E-A7E9-CE3189324B6E}"/>
              </a:ext>
            </a:extLst>
          </p:cNvPr>
          <p:cNvSpPr txBox="1"/>
          <p:nvPr/>
        </p:nvSpPr>
        <p:spPr>
          <a:xfrm>
            <a:off x="3416968" y="4425298"/>
            <a:ext cx="638475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0" i="0" dirty="0">
                <a:effectLst/>
              </a:rPr>
              <a:t>Considerado o pai do Marketing — conceitua marketing como </a:t>
            </a:r>
            <a:r>
              <a:rPr lang="pt-BR" sz="2000" b="0" i="1" dirty="0">
                <a:effectLst/>
              </a:rPr>
              <a:t>“o processo social por meio do qual pessoas e grupos de pessoas satisfazem desejos e necessidades com a criação, oferta e livre negociação de produtos e serviços de valor com outros”.</a:t>
            </a:r>
            <a:endParaRPr lang="pt-BR" sz="2000" dirty="0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89F760E2-F25F-42A3-B07F-467D2B7877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" t="8407" b="23218"/>
          <a:stretch/>
        </p:blipFill>
        <p:spPr bwMode="auto">
          <a:xfrm>
            <a:off x="9437022" y="3416969"/>
            <a:ext cx="1146761" cy="1146761"/>
          </a:xfrm>
          <a:prstGeom prst="ellipse">
            <a:avLst/>
          </a:prstGeom>
          <a:noFill/>
          <a:ln w="38100">
            <a:solidFill>
              <a:srgbClr val="EFBB4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33CBEA7C-7B7F-48E6-A1AD-8620E0C2BAC4}"/>
              </a:ext>
            </a:extLst>
          </p:cNvPr>
          <p:cNvGrpSpPr/>
          <p:nvPr/>
        </p:nvGrpSpPr>
        <p:grpSpPr>
          <a:xfrm>
            <a:off x="-10563721" y="0"/>
            <a:ext cx="12360438" cy="6858000"/>
            <a:chOff x="0" y="0"/>
            <a:chExt cx="12360438" cy="6858000"/>
          </a:xfrm>
        </p:grpSpPr>
        <p:sp>
          <p:nvSpPr>
            <p:cNvPr id="10" name="Retângulo: Cantos Superiores Arredondados 9">
              <a:extLst>
                <a:ext uri="{FF2B5EF4-FFF2-40B4-BE49-F238E27FC236}">
                  <a16:creationId xmlns:a16="http://schemas.microsoft.com/office/drawing/2014/main" id="{C7C10DE4-D251-4CF5-8BCF-A1CCBD1861CD}"/>
                </a:ext>
              </a:extLst>
            </p:cNvPr>
            <p:cNvSpPr/>
            <p:nvPr/>
          </p:nvSpPr>
          <p:spPr>
            <a:xfrm rot="5400000">
              <a:off x="11181346" y="4058651"/>
              <a:ext cx="1788687" cy="569497"/>
            </a:xfrm>
            <a:prstGeom prst="round2SameRect">
              <a:avLst/>
            </a:prstGeom>
            <a:solidFill>
              <a:srgbClr val="FFC8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latin typeface="Bebas Neue" panose="020B0606020202050201" pitchFamily="34" charset="0"/>
                </a:rPr>
                <a:t>história</a:t>
              </a:r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2ADD526A-52A5-48F1-AC0E-C7FF9A0726DB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F0AF98D-D691-42EF-ABD1-7460823A250E}"/>
              </a:ext>
            </a:extLst>
          </p:cNvPr>
          <p:cNvGrpSpPr/>
          <p:nvPr/>
        </p:nvGrpSpPr>
        <p:grpSpPr>
          <a:xfrm>
            <a:off x="-10828416" y="0"/>
            <a:ext cx="12400540" cy="6858000"/>
            <a:chOff x="0" y="0"/>
            <a:chExt cx="12400540" cy="6858000"/>
          </a:xfrm>
        </p:grpSpPr>
        <p:sp>
          <p:nvSpPr>
            <p:cNvPr id="13" name="Retângulo: Cantos Superiores Arredondados 12">
              <a:extLst>
                <a:ext uri="{FF2B5EF4-FFF2-40B4-BE49-F238E27FC236}">
                  <a16:creationId xmlns:a16="http://schemas.microsoft.com/office/drawing/2014/main" id="{0A06D5AE-DACA-413B-AD88-943D1C9BE416}"/>
                </a:ext>
              </a:extLst>
            </p:cNvPr>
            <p:cNvSpPr/>
            <p:nvPr/>
          </p:nvSpPr>
          <p:spPr>
            <a:xfrm rot="5400000">
              <a:off x="11189363" y="2253918"/>
              <a:ext cx="1764629" cy="657725"/>
            </a:xfrm>
            <a:prstGeom prst="round2Same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dirty="0">
                  <a:latin typeface="Bebas Neue" panose="020B0606020202050201" pitchFamily="34" charset="0"/>
                </a:rPr>
                <a:t>Elementos</a:t>
              </a: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15E39BB7-43F7-48FB-8F42-471B36A6D916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4BD2B58-8FFB-4AF9-907F-75F4AAF6CA80}"/>
              </a:ext>
            </a:extLst>
          </p:cNvPr>
          <p:cNvGrpSpPr/>
          <p:nvPr/>
        </p:nvGrpSpPr>
        <p:grpSpPr>
          <a:xfrm>
            <a:off x="-11141237" y="0"/>
            <a:ext cx="12448668" cy="6858000"/>
            <a:chOff x="0" y="0"/>
            <a:chExt cx="12448668" cy="6858000"/>
          </a:xfrm>
        </p:grpSpPr>
        <p:sp>
          <p:nvSpPr>
            <p:cNvPr id="18" name="Retângulo: Cantos Superiores Arredondados 17">
              <a:extLst>
                <a:ext uri="{FF2B5EF4-FFF2-40B4-BE49-F238E27FC236}">
                  <a16:creationId xmlns:a16="http://schemas.microsoft.com/office/drawing/2014/main" id="{1E492F6C-0A6D-423E-BC9E-450ECC6720EE}"/>
                </a:ext>
              </a:extLst>
            </p:cNvPr>
            <p:cNvSpPr/>
            <p:nvPr/>
          </p:nvSpPr>
          <p:spPr>
            <a:xfrm rot="5400000">
              <a:off x="11253536" y="537415"/>
              <a:ext cx="1732539" cy="657725"/>
            </a:xfrm>
            <a:prstGeom prst="round2Same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dirty="0">
                  <a:latin typeface="Bebas Neue" panose="020B0606020202050201" pitchFamily="34" charset="0"/>
                </a:rPr>
                <a:t>Vantagens</a:t>
              </a:r>
              <a:endParaRPr lang="pt-BR" sz="3600" dirty="0">
                <a:latin typeface="Bebas Neue" panose="020B0606020202050201" pitchFamily="34" charset="0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254BE114-2266-418B-9551-1FD578E68019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7170" name="Picture 2" descr="Victor Berriel on Twitter: &amp;quot;Dica pra vida de vocês: sempre que na paleta de  cores pra um cliente tiver preto e branco, nunca use literalmente PRETO e  BRANCO. Faz uma baita diferença">
            <a:extLst>
              <a:ext uri="{FF2B5EF4-FFF2-40B4-BE49-F238E27FC236}">
                <a16:creationId xmlns:a16="http://schemas.microsoft.com/office/drawing/2014/main" id="{E1E2EC8D-6A05-407A-88AF-967D15B65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00713" y="3018929"/>
            <a:ext cx="3059029" cy="236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Pin em Help Digital">
            <a:extLst>
              <a:ext uri="{FF2B5EF4-FFF2-40B4-BE49-F238E27FC236}">
                <a16:creationId xmlns:a16="http://schemas.microsoft.com/office/drawing/2014/main" id="{1E0BD5DF-582A-46FC-9634-678460C0C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5747" y="3867150"/>
            <a:ext cx="701040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6490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" grpId="0"/>
      <p:bldP spid="14" grpId="0" animBg="1"/>
      <p:bldP spid="25" grpId="0" animBg="1"/>
      <p:bldP spid="24" grpId="0" animBg="1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8 Dicas de Marketing Digital para 2021: Confira! - Seo 10 Projetos Digitais">
            <a:extLst>
              <a:ext uri="{FF2B5EF4-FFF2-40B4-BE49-F238E27FC236}">
                <a16:creationId xmlns:a16="http://schemas.microsoft.com/office/drawing/2014/main" id="{F0DA5495-B5A4-45AC-9706-D3792A184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11430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D40EF06C-CED6-465B-874C-431FB07F5E77}"/>
              </a:ext>
            </a:extLst>
          </p:cNvPr>
          <p:cNvSpPr/>
          <p:nvPr/>
        </p:nvSpPr>
        <p:spPr>
          <a:xfrm>
            <a:off x="-1524000" y="0"/>
            <a:ext cx="13716000" cy="6857999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B8CF21C-3FB9-41E4-9547-F9E84DA0A046}"/>
              </a:ext>
            </a:extLst>
          </p:cNvPr>
          <p:cNvSpPr txBox="1"/>
          <p:nvPr/>
        </p:nvSpPr>
        <p:spPr>
          <a:xfrm>
            <a:off x="4844716" y="1716504"/>
            <a:ext cx="6436377" cy="315471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19900" dirty="0">
                <a:solidFill>
                  <a:srgbClr val="FFC857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ebas Neue" panose="020B0606020202050201" pitchFamily="34" charset="0"/>
              </a:rPr>
              <a:t>Digital</a:t>
            </a:r>
            <a:r>
              <a:rPr lang="pt-BR" sz="199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ebas Neue" panose="020B0606020202050201" pitchFamily="34" charset="0"/>
              </a:rPr>
              <a:t> 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4F2FB0D-0246-4855-A004-B3507618CBF4}"/>
              </a:ext>
            </a:extLst>
          </p:cNvPr>
          <p:cNvSpPr/>
          <p:nvPr/>
        </p:nvSpPr>
        <p:spPr>
          <a:xfrm>
            <a:off x="5005136" y="834189"/>
            <a:ext cx="5342021" cy="224589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200" dirty="0">
                <a:solidFill>
                  <a:schemeClr val="bg1"/>
                </a:solidFill>
                <a:latin typeface="Baby Child" panose="02000507000000020004" pitchFamily="50" charset="0"/>
              </a:rPr>
              <a:t>Marketing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9301DE36-885D-481C-ADBE-758E12B705E8}"/>
              </a:ext>
            </a:extLst>
          </p:cNvPr>
          <p:cNvSpPr/>
          <p:nvPr/>
        </p:nvSpPr>
        <p:spPr>
          <a:xfrm>
            <a:off x="2871538" y="4317914"/>
            <a:ext cx="8871284" cy="4090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79000">
                <a:schemeClr val="bg1">
                  <a:lumMod val="85000"/>
                </a:schemeClr>
              </a:gs>
              <a:gs pos="98000">
                <a:srgbClr val="F6F6F6">
                  <a:alpha val="0"/>
                </a:srgbClr>
              </a:gs>
              <a:gs pos="0">
                <a:srgbClr val="F6F6F6">
                  <a:alpha val="0"/>
                </a:srgbClr>
              </a:gs>
              <a:gs pos="26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badi" panose="020B0604020104020204" pitchFamily="34" charset="0"/>
              </a:rPr>
              <a:t>Caio Alves Sampaio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320DBD2E-5C70-4C20-BDF1-049E6FD84468}"/>
              </a:ext>
            </a:extLst>
          </p:cNvPr>
          <p:cNvGrpSpPr/>
          <p:nvPr/>
        </p:nvGrpSpPr>
        <p:grpSpPr>
          <a:xfrm>
            <a:off x="-288753" y="0"/>
            <a:ext cx="12416585" cy="6858000"/>
            <a:chOff x="0" y="0"/>
            <a:chExt cx="12416585" cy="6858000"/>
          </a:xfrm>
        </p:grpSpPr>
        <p:sp>
          <p:nvSpPr>
            <p:cNvPr id="5" name="Retângulo: Cantos Superiores Arredondados 4">
              <a:extLst>
                <a:ext uri="{FF2B5EF4-FFF2-40B4-BE49-F238E27FC236}">
                  <a16:creationId xmlns:a16="http://schemas.microsoft.com/office/drawing/2014/main" id="{81EC700A-1E8B-4AD8-A87F-0A9BD0DCAA50}"/>
                </a:ext>
              </a:extLst>
            </p:cNvPr>
            <p:cNvSpPr/>
            <p:nvPr/>
          </p:nvSpPr>
          <p:spPr>
            <a:xfrm rot="5400000">
              <a:off x="11257544" y="5698958"/>
              <a:ext cx="1660357" cy="657725"/>
            </a:xfrm>
            <a:prstGeom prst="round2SameRect">
              <a:avLst/>
            </a:prstGeom>
            <a:solidFill>
              <a:srgbClr val="D08F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latin typeface="Bebas Neue" panose="020B0606020202050201" pitchFamily="34" charset="0"/>
                </a:rPr>
                <a:t>O que é?</a:t>
              </a: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E3534912-6F35-4027-8970-72BE52ACDB15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5388FE7-DEC6-48D2-960D-0FAE43459D06}"/>
              </a:ext>
            </a:extLst>
          </p:cNvPr>
          <p:cNvSpPr txBox="1"/>
          <p:nvPr/>
        </p:nvSpPr>
        <p:spPr>
          <a:xfrm>
            <a:off x="2671011" y="1152708"/>
            <a:ext cx="603985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0" i="0" dirty="0">
                <a:solidFill>
                  <a:srgbClr val="171923"/>
                </a:solidFill>
                <a:effectLst/>
              </a:rPr>
              <a:t>Marketing Digital é a promoção de produtos ou marcas por meio de mídias digitais. Ele é uma das principais maneiras que as empresas têm para se comunicar com o público de forma direta, personalizada e no momento certo.</a:t>
            </a:r>
            <a:endParaRPr lang="pt-BR" sz="20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6C85AB9-8C1D-4002-91A8-1ECCB0BB1CC2}"/>
              </a:ext>
            </a:extLst>
          </p:cNvPr>
          <p:cNvSpPr txBox="1"/>
          <p:nvPr/>
        </p:nvSpPr>
        <p:spPr>
          <a:xfrm>
            <a:off x="2630905" y="465221"/>
            <a:ext cx="1752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rgbClr val="F2B5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 Neue" panose="020B0606020202050201" pitchFamily="34" charset="0"/>
              </a:rPr>
              <a:t>Conceito</a:t>
            </a:r>
            <a:r>
              <a:rPr lang="pt-BR" sz="3600" dirty="0">
                <a:solidFill>
                  <a:srgbClr val="D08F0E"/>
                </a:solidFill>
                <a:latin typeface="Bebas Neue" panose="020B0606020202050201" pitchFamily="34" charset="0"/>
              </a:rPr>
              <a:t>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79F4187-32DB-437F-A75A-BA2493795BB5}"/>
              </a:ext>
            </a:extLst>
          </p:cNvPr>
          <p:cNvSpPr/>
          <p:nvPr/>
        </p:nvSpPr>
        <p:spPr>
          <a:xfrm>
            <a:off x="2358190" y="545431"/>
            <a:ext cx="224589" cy="2181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: Cantos Superiores Arredondados 24">
            <a:extLst>
              <a:ext uri="{FF2B5EF4-FFF2-40B4-BE49-F238E27FC236}">
                <a16:creationId xmlns:a16="http://schemas.microsoft.com/office/drawing/2014/main" id="{ED9343DD-6DDD-4EA5-9A5C-3950E7CF4821}"/>
              </a:ext>
            </a:extLst>
          </p:cNvPr>
          <p:cNvSpPr/>
          <p:nvPr/>
        </p:nvSpPr>
        <p:spPr>
          <a:xfrm>
            <a:off x="7443537" y="3705726"/>
            <a:ext cx="2294021" cy="593558"/>
          </a:xfrm>
          <a:prstGeom prst="round2SameRect">
            <a:avLst/>
          </a:prstGeom>
          <a:solidFill>
            <a:srgbClr val="EFB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0" i="0" dirty="0">
                <a:solidFill>
                  <a:srgbClr val="171923"/>
                </a:solidFill>
                <a:effectLst/>
                <a:latin typeface="Bebas Neue" panose="020B0606020202050201" pitchFamily="34" charset="0"/>
              </a:rPr>
              <a:t>Philip Kotler</a:t>
            </a:r>
            <a:endParaRPr lang="pt-BR" sz="2400" dirty="0">
              <a:latin typeface="Bebas Neue" panose="020B0606020202050201" pitchFamily="34" charset="0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0815B3E8-6640-44B4-935E-0AE283284685}"/>
              </a:ext>
            </a:extLst>
          </p:cNvPr>
          <p:cNvSpPr/>
          <p:nvPr/>
        </p:nvSpPr>
        <p:spPr>
          <a:xfrm>
            <a:off x="3176337" y="4243137"/>
            <a:ext cx="6866021" cy="1909011"/>
          </a:xfrm>
          <a:prstGeom prst="rect">
            <a:avLst/>
          </a:prstGeom>
          <a:solidFill>
            <a:schemeClr val="bg1"/>
          </a:solidFill>
          <a:ln w="28575">
            <a:solidFill>
              <a:srgbClr val="EFBB4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ECFF87FA-4DA7-408E-A7E9-CE3189324B6E}"/>
              </a:ext>
            </a:extLst>
          </p:cNvPr>
          <p:cNvSpPr txBox="1"/>
          <p:nvPr/>
        </p:nvSpPr>
        <p:spPr>
          <a:xfrm>
            <a:off x="3416968" y="4425298"/>
            <a:ext cx="638475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0" i="0" dirty="0">
                <a:effectLst/>
              </a:rPr>
              <a:t>Considerado o pai do Marketing — conceitua marketing como </a:t>
            </a:r>
            <a:r>
              <a:rPr lang="pt-BR" sz="2000" b="0" i="1" dirty="0">
                <a:effectLst/>
              </a:rPr>
              <a:t>“o processo social por meio do qual pessoas e grupos de pessoas satisfazem desejos e necessidades com a criação, oferta e livre negociação de produtos e serviços de valor com outros”.</a:t>
            </a:r>
            <a:endParaRPr lang="pt-BR" sz="2000" dirty="0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89F760E2-F25F-42A3-B07F-467D2B7877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" t="8407" b="23218"/>
          <a:stretch/>
        </p:blipFill>
        <p:spPr bwMode="auto">
          <a:xfrm>
            <a:off x="9437022" y="3416969"/>
            <a:ext cx="1146761" cy="1146761"/>
          </a:xfrm>
          <a:prstGeom prst="ellipse">
            <a:avLst/>
          </a:prstGeom>
          <a:noFill/>
          <a:ln w="38100">
            <a:solidFill>
              <a:srgbClr val="EFBB4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33CBEA7C-7B7F-48E6-A1AD-8620E0C2BAC4}"/>
              </a:ext>
            </a:extLst>
          </p:cNvPr>
          <p:cNvGrpSpPr/>
          <p:nvPr/>
        </p:nvGrpSpPr>
        <p:grpSpPr>
          <a:xfrm>
            <a:off x="-649704" y="0"/>
            <a:ext cx="12360438" cy="6858000"/>
            <a:chOff x="0" y="0"/>
            <a:chExt cx="12360438" cy="6858000"/>
          </a:xfrm>
        </p:grpSpPr>
        <p:sp>
          <p:nvSpPr>
            <p:cNvPr id="10" name="Retângulo: Cantos Superiores Arredondados 9">
              <a:extLst>
                <a:ext uri="{FF2B5EF4-FFF2-40B4-BE49-F238E27FC236}">
                  <a16:creationId xmlns:a16="http://schemas.microsoft.com/office/drawing/2014/main" id="{C7C10DE4-D251-4CF5-8BCF-A1CCBD1861CD}"/>
                </a:ext>
              </a:extLst>
            </p:cNvPr>
            <p:cNvSpPr/>
            <p:nvPr/>
          </p:nvSpPr>
          <p:spPr>
            <a:xfrm rot="5400000">
              <a:off x="11181346" y="4058651"/>
              <a:ext cx="1788687" cy="569497"/>
            </a:xfrm>
            <a:prstGeom prst="round2SameRect">
              <a:avLst/>
            </a:prstGeom>
            <a:solidFill>
              <a:srgbClr val="FFC8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latin typeface="Bebas Neue" panose="020B0606020202050201" pitchFamily="34" charset="0"/>
                </a:rPr>
                <a:t>história</a:t>
              </a:r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2ADD526A-52A5-48F1-AC0E-C7FF9A0726DB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7170" name="Picture 2" descr="Victor Berriel on Twitter: &amp;quot;Dica pra vida de vocês: sempre que na paleta de  cores pra um cliente tiver preto e branco, nunca use literalmente PRETO e  BRANCO. Faz uma baita diferença">
            <a:extLst>
              <a:ext uri="{FF2B5EF4-FFF2-40B4-BE49-F238E27FC236}">
                <a16:creationId xmlns:a16="http://schemas.microsoft.com/office/drawing/2014/main" id="{E1E2EC8D-6A05-407A-88AF-967D15B65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00713" y="3018929"/>
            <a:ext cx="3059029" cy="236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Pin em Help Digital">
            <a:extLst>
              <a:ext uri="{FF2B5EF4-FFF2-40B4-BE49-F238E27FC236}">
                <a16:creationId xmlns:a16="http://schemas.microsoft.com/office/drawing/2014/main" id="{1E0BD5DF-582A-46FC-9634-678460C0C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5747" y="3867150"/>
            <a:ext cx="701040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Conector: Angulado 22">
            <a:extLst>
              <a:ext uri="{FF2B5EF4-FFF2-40B4-BE49-F238E27FC236}">
                <a16:creationId xmlns:a16="http://schemas.microsoft.com/office/drawing/2014/main" id="{D2454099-7FD8-4C8A-A43D-E6FA41AE7FD9}"/>
              </a:ext>
            </a:extLst>
          </p:cNvPr>
          <p:cNvCxnSpPr>
            <a:cxnSpLocks/>
            <a:stCxn id="2" idx="4"/>
            <a:endCxn id="29" idx="2"/>
          </p:cNvCxnSpPr>
          <p:nvPr/>
        </p:nvCxnSpPr>
        <p:spPr>
          <a:xfrm rot="16200000" flipH="1">
            <a:off x="4612103" y="2181723"/>
            <a:ext cx="914403" cy="1427747"/>
          </a:xfrm>
          <a:prstGeom prst="bentConnector2">
            <a:avLst/>
          </a:prstGeom>
          <a:ln w="38100">
            <a:solidFill>
              <a:srgbClr val="EFBB4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: Angulado 32">
            <a:extLst>
              <a:ext uri="{FF2B5EF4-FFF2-40B4-BE49-F238E27FC236}">
                <a16:creationId xmlns:a16="http://schemas.microsoft.com/office/drawing/2014/main" id="{7786084D-A397-4162-972A-9399EF3721B1}"/>
              </a:ext>
            </a:extLst>
          </p:cNvPr>
          <p:cNvCxnSpPr>
            <a:cxnSpLocks/>
            <a:stCxn id="29" idx="6"/>
            <a:endCxn id="30" idx="0"/>
          </p:cNvCxnSpPr>
          <p:nvPr/>
        </p:nvCxnSpPr>
        <p:spPr>
          <a:xfrm>
            <a:off x="7178841" y="3352799"/>
            <a:ext cx="1267326" cy="1058779"/>
          </a:xfrm>
          <a:prstGeom prst="bentConnector2">
            <a:avLst/>
          </a:prstGeom>
          <a:ln w="38100">
            <a:solidFill>
              <a:srgbClr val="EFBB4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4" name="Conector reto 7173">
            <a:extLst>
              <a:ext uri="{FF2B5EF4-FFF2-40B4-BE49-F238E27FC236}">
                <a16:creationId xmlns:a16="http://schemas.microsoft.com/office/drawing/2014/main" id="{B720D061-09B7-4B05-AA18-ABA95F05A681}"/>
              </a:ext>
            </a:extLst>
          </p:cNvPr>
          <p:cNvCxnSpPr>
            <a:cxnSpLocks/>
          </p:cNvCxnSpPr>
          <p:nvPr/>
        </p:nvCxnSpPr>
        <p:spPr>
          <a:xfrm>
            <a:off x="3288632" y="1716506"/>
            <a:ext cx="481263" cy="0"/>
          </a:xfrm>
          <a:prstGeom prst="line">
            <a:avLst/>
          </a:prstGeom>
          <a:ln w="3810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ipse 1">
            <a:extLst>
              <a:ext uri="{FF2B5EF4-FFF2-40B4-BE49-F238E27FC236}">
                <a16:creationId xmlns:a16="http://schemas.microsoft.com/office/drawing/2014/main" id="{37C18F37-C182-4F61-9714-D464A0F5209B}"/>
              </a:ext>
            </a:extLst>
          </p:cNvPr>
          <p:cNvSpPr/>
          <p:nvPr/>
        </p:nvSpPr>
        <p:spPr>
          <a:xfrm>
            <a:off x="3657599" y="1042733"/>
            <a:ext cx="1395663" cy="1395663"/>
          </a:xfrm>
          <a:prstGeom prst="ellipse">
            <a:avLst/>
          </a:prstGeom>
          <a:solidFill>
            <a:srgbClr val="DB9D1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Anos 90</a:t>
            </a:r>
          </a:p>
        </p:txBody>
      </p: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699EBDCE-B6EF-4040-99FE-05E731F54554}"/>
              </a:ext>
            </a:extLst>
          </p:cNvPr>
          <p:cNvCxnSpPr>
            <a:cxnSpLocks/>
          </p:cNvCxnSpPr>
          <p:nvPr/>
        </p:nvCxnSpPr>
        <p:spPr>
          <a:xfrm>
            <a:off x="6505073" y="3930316"/>
            <a:ext cx="0" cy="497305"/>
          </a:xfrm>
          <a:prstGeom prst="line">
            <a:avLst/>
          </a:prstGeom>
          <a:ln w="3810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lipse 28">
            <a:extLst>
              <a:ext uri="{FF2B5EF4-FFF2-40B4-BE49-F238E27FC236}">
                <a16:creationId xmlns:a16="http://schemas.microsoft.com/office/drawing/2014/main" id="{5108CAD5-D7DF-412E-8F77-90DEB96337BB}"/>
              </a:ext>
            </a:extLst>
          </p:cNvPr>
          <p:cNvSpPr/>
          <p:nvPr/>
        </p:nvSpPr>
        <p:spPr>
          <a:xfrm>
            <a:off x="5783178" y="2654967"/>
            <a:ext cx="1395663" cy="1395663"/>
          </a:xfrm>
          <a:prstGeom prst="ellipse">
            <a:avLst/>
          </a:prstGeom>
          <a:solidFill>
            <a:srgbClr val="DB9D1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1993</a:t>
            </a:r>
          </a:p>
        </p:txBody>
      </p: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493A3BC7-DB53-4583-B34C-44CBE6783B9E}"/>
              </a:ext>
            </a:extLst>
          </p:cNvPr>
          <p:cNvCxnSpPr>
            <a:cxnSpLocks/>
          </p:cNvCxnSpPr>
          <p:nvPr/>
        </p:nvCxnSpPr>
        <p:spPr>
          <a:xfrm>
            <a:off x="8983579" y="5173580"/>
            <a:ext cx="625642" cy="0"/>
          </a:xfrm>
          <a:prstGeom prst="line">
            <a:avLst/>
          </a:prstGeom>
          <a:ln w="3810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lipse 29">
            <a:extLst>
              <a:ext uri="{FF2B5EF4-FFF2-40B4-BE49-F238E27FC236}">
                <a16:creationId xmlns:a16="http://schemas.microsoft.com/office/drawing/2014/main" id="{FFBF8C60-054F-4EA5-A0B9-A3FDAC473CA8}"/>
              </a:ext>
            </a:extLst>
          </p:cNvPr>
          <p:cNvSpPr/>
          <p:nvPr/>
        </p:nvSpPr>
        <p:spPr>
          <a:xfrm>
            <a:off x="7748335" y="4411578"/>
            <a:ext cx="1395663" cy="1395663"/>
          </a:xfrm>
          <a:prstGeom prst="ellipse">
            <a:avLst/>
          </a:prstGeom>
          <a:solidFill>
            <a:srgbClr val="DB9D1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2000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15E1A666-21C4-435D-B2F7-BA1401BE7298}"/>
              </a:ext>
            </a:extLst>
          </p:cNvPr>
          <p:cNvSpPr txBox="1"/>
          <p:nvPr/>
        </p:nvSpPr>
        <p:spPr>
          <a:xfrm>
            <a:off x="1756612" y="1162869"/>
            <a:ext cx="15320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rgbClr val="171923"/>
                </a:solidFill>
                <a:latin typeface="inter"/>
              </a:rPr>
              <a:t>P</a:t>
            </a:r>
            <a:r>
              <a:rPr lang="pt-BR" sz="2000" b="0" i="0" dirty="0">
                <a:solidFill>
                  <a:srgbClr val="171923"/>
                </a:solidFill>
                <a:effectLst/>
                <a:latin typeface="inter"/>
              </a:rPr>
              <a:t>rimeiros mecanismos de busca</a:t>
            </a:r>
            <a:endParaRPr lang="pt-BR" sz="20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41176BA7-23AD-4BDE-999D-85B533FAC532}"/>
              </a:ext>
            </a:extLst>
          </p:cNvPr>
          <p:cNvSpPr txBox="1"/>
          <p:nvPr/>
        </p:nvSpPr>
        <p:spPr>
          <a:xfrm>
            <a:off x="5558589" y="4419418"/>
            <a:ext cx="19491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rgbClr val="171923"/>
                </a:solidFill>
                <a:latin typeface="inter"/>
              </a:rPr>
              <a:t>P</a:t>
            </a:r>
            <a:r>
              <a:rPr lang="pt-BR" sz="2000" b="0" i="0" dirty="0">
                <a:solidFill>
                  <a:srgbClr val="171923"/>
                </a:solidFill>
                <a:effectLst/>
                <a:latin typeface="inter"/>
              </a:rPr>
              <a:t>rimeiro anúncio </a:t>
            </a:r>
            <a:r>
              <a:rPr lang="pt-BR" sz="2000" b="0" i="0" dirty="0" err="1">
                <a:solidFill>
                  <a:srgbClr val="171923"/>
                </a:solidFill>
                <a:effectLst/>
                <a:latin typeface="inter"/>
              </a:rPr>
              <a:t>clicável</a:t>
            </a:r>
            <a:r>
              <a:rPr lang="pt-BR" sz="2000" b="0" i="0" dirty="0">
                <a:solidFill>
                  <a:srgbClr val="171923"/>
                </a:solidFill>
                <a:effectLst/>
                <a:latin typeface="inter"/>
              </a:rPr>
              <a:t> foi publicado</a:t>
            </a:r>
            <a:endParaRPr lang="pt-BR" sz="20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ADC67BF4-76F7-4B9A-BD2C-CB3F4864B89A}"/>
              </a:ext>
            </a:extLst>
          </p:cNvPr>
          <p:cNvSpPr txBox="1"/>
          <p:nvPr/>
        </p:nvSpPr>
        <p:spPr>
          <a:xfrm>
            <a:off x="9520991" y="4692135"/>
            <a:ext cx="14357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0" i="0" dirty="0">
                <a:solidFill>
                  <a:srgbClr val="171923"/>
                </a:solidFill>
                <a:effectLst/>
                <a:latin typeface="inter"/>
              </a:rPr>
              <a:t>17 milhões de sites disponíveis </a:t>
            </a:r>
            <a:endParaRPr lang="pt-BR" sz="2000" dirty="0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F0AF98D-D691-42EF-ABD1-7460823A250E}"/>
              </a:ext>
            </a:extLst>
          </p:cNvPr>
          <p:cNvGrpSpPr/>
          <p:nvPr/>
        </p:nvGrpSpPr>
        <p:grpSpPr>
          <a:xfrm>
            <a:off x="-10828416" y="0"/>
            <a:ext cx="12400540" cy="6858000"/>
            <a:chOff x="0" y="0"/>
            <a:chExt cx="12400540" cy="6858000"/>
          </a:xfrm>
        </p:grpSpPr>
        <p:sp>
          <p:nvSpPr>
            <p:cNvPr id="13" name="Retângulo: Cantos Superiores Arredondados 12">
              <a:extLst>
                <a:ext uri="{FF2B5EF4-FFF2-40B4-BE49-F238E27FC236}">
                  <a16:creationId xmlns:a16="http://schemas.microsoft.com/office/drawing/2014/main" id="{0A06D5AE-DACA-413B-AD88-943D1C9BE416}"/>
                </a:ext>
              </a:extLst>
            </p:cNvPr>
            <p:cNvSpPr/>
            <p:nvPr/>
          </p:nvSpPr>
          <p:spPr>
            <a:xfrm rot="5400000">
              <a:off x="11189363" y="2253918"/>
              <a:ext cx="1764629" cy="657725"/>
            </a:xfrm>
            <a:prstGeom prst="round2Same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dirty="0">
                  <a:latin typeface="Bebas Neue" panose="020B0606020202050201" pitchFamily="34" charset="0"/>
                </a:rPr>
                <a:t>Elementos</a:t>
              </a: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15E39BB7-43F7-48FB-8F42-471B36A6D916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4BD2B58-8FFB-4AF9-907F-75F4AAF6CA80}"/>
              </a:ext>
            </a:extLst>
          </p:cNvPr>
          <p:cNvGrpSpPr/>
          <p:nvPr/>
        </p:nvGrpSpPr>
        <p:grpSpPr>
          <a:xfrm>
            <a:off x="-11141237" y="0"/>
            <a:ext cx="12448668" cy="6858000"/>
            <a:chOff x="0" y="0"/>
            <a:chExt cx="12448668" cy="6858000"/>
          </a:xfrm>
        </p:grpSpPr>
        <p:sp>
          <p:nvSpPr>
            <p:cNvPr id="18" name="Retângulo: Cantos Superiores Arredondados 17">
              <a:extLst>
                <a:ext uri="{FF2B5EF4-FFF2-40B4-BE49-F238E27FC236}">
                  <a16:creationId xmlns:a16="http://schemas.microsoft.com/office/drawing/2014/main" id="{1E492F6C-0A6D-423E-BC9E-450ECC6720EE}"/>
                </a:ext>
              </a:extLst>
            </p:cNvPr>
            <p:cNvSpPr/>
            <p:nvPr/>
          </p:nvSpPr>
          <p:spPr>
            <a:xfrm rot="5400000">
              <a:off x="11253536" y="537415"/>
              <a:ext cx="1732539" cy="657725"/>
            </a:xfrm>
            <a:prstGeom prst="round2Same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dirty="0">
                  <a:latin typeface="Bebas Neue" panose="020B0606020202050201" pitchFamily="34" charset="0"/>
                </a:rPr>
                <a:t>Vantagens</a:t>
              </a:r>
              <a:endParaRPr lang="pt-BR" sz="3600" dirty="0">
                <a:latin typeface="Bebas Neue" panose="020B0606020202050201" pitchFamily="34" charset="0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254BE114-2266-418B-9551-1FD578E68019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0806810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 animBg="1"/>
      <p:bldP spid="30" grpId="0" animBg="1"/>
      <p:bldP spid="49" grpId="0"/>
      <p:bldP spid="51" grpId="0"/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8 Dicas de Marketing Digital para 2021: Confira! - Seo 10 Projetos Digitais">
            <a:extLst>
              <a:ext uri="{FF2B5EF4-FFF2-40B4-BE49-F238E27FC236}">
                <a16:creationId xmlns:a16="http://schemas.microsoft.com/office/drawing/2014/main" id="{F0DA5495-B5A4-45AC-9706-D3792A184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11430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D40EF06C-CED6-465B-874C-431FB07F5E77}"/>
              </a:ext>
            </a:extLst>
          </p:cNvPr>
          <p:cNvSpPr/>
          <p:nvPr/>
        </p:nvSpPr>
        <p:spPr>
          <a:xfrm>
            <a:off x="-1524000" y="0"/>
            <a:ext cx="13716000" cy="6857999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B8CF21C-3FB9-41E4-9547-F9E84DA0A046}"/>
              </a:ext>
            </a:extLst>
          </p:cNvPr>
          <p:cNvSpPr txBox="1"/>
          <p:nvPr/>
        </p:nvSpPr>
        <p:spPr>
          <a:xfrm>
            <a:off x="4844716" y="1716504"/>
            <a:ext cx="6436377" cy="315471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19900" dirty="0">
                <a:solidFill>
                  <a:srgbClr val="FFC857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ebas Neue" panose="020B0606020202050201" pitchFamily="34" charset="0"/>
              </a:rPr>
              <a:t>Digital</a:t>
            </a:r>
            <a:r>
              <a:rPr lang="pt-BR" sz="199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ebas Neue" panose="020B0606020202050201" pitchFamily="34" charset="0"/>
              </a:rPr>
              <a:t> 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4F2FB0D-0246-4855-A004-B3507618CBF4}"/>
              </a:ext>
            </a:extLst>
          </p:cNvPr>
          <p:cNvSpPr/>
          <p:nvPr/>
        </p:nvSpPr>
        <p:spPr>
          <a:xfrm>
            <a:off x="5005136" y="834189"/>
            <a:ext cx="5342021" cy="224589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200" dirty="0">
                <a:solidFill>
                  <a:schemeClr val="bg1"/>
                </a:solidFill>
                <a:latin typeface="Baby Child" panose="02000507000000020004" pitchFamily="50" charset="0"/>
              </a:rPr>
              <a:t>Marketing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9301DE36-885D-481C-ADBE-758E12B705E8}"/>
              </a:ext>
            </a:extLst>
          </p:cNvPr>
          <p:cNvSpPr/>
          <p:nvPr/>
        </p:nvSpPr>
        <p:spPr>
          <a:xfrm>
            <a:off x="2871538" y="4317914"/>
            <a:ext cx="8871284" cy="4090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79000">
                <a:schemeClr val="bg1">
                  <a:lumMod val="85000"/>
                </a:schemeClr>
              </a:gs>
              <a:gs pos="98000">
                <a:srgbClr val="F6F6F6">
                  <a:alpha val="0"/>
                </a:srgbClr>
              </a:gs>
              <a:gs pos="0">
                <a:srgbClr val="F6F6F6">
                  <a:alpha val="0"/>
                </a:srgbClr>
              </a:gs>
              <a:gs pos="26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badi" panose="020B0604020104020204" pitchFamily="34" charset="0"/>
              </a:rPr>
              <a:t>Caio Alves Sampaio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320DBD2E-5C70-4C20-BDF1-049E6FD84468}"/>
              </a:ext>
            </a:extLst>
          </p:cNvPr>
          <p:cNvGrpSpPr/>
          <p:nvPr/>
        </p:nvGrpSpPr>
        <p:grpSpPr>
          <a:xfrm>
            <a:off x="-288753" y="0"/>
            <a:ext cx="12416585" cy="6858000"/>
            <a:chOff x="0" y="0"/>
            <a:chExt cx="12416585" cy="6858000"/>
          </a:xfrm>
        </p:grpSpPr>
        <p:sp>
          <p:nvSpPr>
            <p:cNvPr id="5" name="Retângulo: Cantos Superiores Arredondados 4">
              <a:extLst>
                <a:ext uri="{FF2B5EF4-FFF2-40B4-BE49-F238E27FC236}">
                  <a16:creationId xmlns:a16="http://schemas.microsoft.com/office/drawing/2014/main" id="{81EC700A-1E8B-4AD8-A87F-0A9BD0DCAA50}"/>
                </a:ext>
              </a:extLst>
            </p:cNvPr>
            <p:cNvSpPr/>
            <p:nvPr/>
          </p:nvSpPr>
          <p:spPr>
            <a:xfrm rot="5400000">
              <a:off x="11257544" y="5698958"/>
              <a:ext cx="1660357" cy="657725"/>
            </a:xfrm>
            <a:prstGeom prst="round2SameRect">
              <a:avLst/>
            </a:prstGeom>
            <a:solidFill>
              <a:srgbClr val="D08F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latin typeface="Bebas Neue" panose="020B0606020202050201" pitchFamily="34" charset="0"/>
                </a:rPr>
                <a:t>O que é?</a:t>
              </a: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E3534912-6F35-4027-8970-72BE52ACDB15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5388FE7-DEC6-48D2-960D-0FAE43459D06}"/>
              </a:ext>
            </a:extLst>
          </p:cNvPr>
          <p:cNvSpPr txBox="1"/>
          <p:nvPr/>
        </p:nvSpPr>
        <p:spPr>
          <a:xfrm>
            <a:off x="2671011" y="1152708"/>
            <a:ext cx="603985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0" i="0" dirty="0">
                <a:solidFill>
                  <a:srgbClr val="171923"/>
                </a:solidFill>
                <a:effectLst/>
              </a:rPr>
              <a:t>Marketing Digital é a promoção de produtos ou marcas por meio de mídias digitais. Ele é uma das principais maneiras que as empresas têm para se comunicar com o público de forma direta, personalizada e no momento certo.</a:t>
            </a:r>
            <a:endParaRPr lang="pt-BR" sz="20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6C85AB9-8C1D-4002-91A8-1ECCB0BB1CC2}"/>
              </a:ext>
            </a:extLst>
          </p:cNvPr>
          <p:cNvSpPr txBox="1"/>
          <p:nvPr/>
        </p:nvSpPr>
        <p:spPr>
          <a:xfrm>
            <a:off x="2630905" y="465221"/>
            <a:ext cx="1752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rgbClr val="F2B5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 Neue" panose="020B0606020202050201" pitchFamily="34" charset="0"/>
              </a:rPr>
              <a:t>Conceito</a:t>
            </a:r>
            <a:r>
              <a:rPr lang="pt-BR" sz="3600" dirty="0">
                <a:solidFill>
                  <a:srgbClr val="D08F0E"/>
                </a:solidFill>
                <a:latin typeface="Bebas Neue" panose="020B0606020202050201" pitchFamily="34" charset="0"/>
              </a:rPr>
              <a:t> 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79F4187-32DB-437F-A75A-BA2493795BB5}"/>
              </a:ext>
            </a:extLst>
          </p:cNvPr>
          <p:cNvSpPr/>
          <p:nvPr/>
        </p:nvSpPr>
        <p:spPr>
          <a:xfrm>
            <a:off x="2358190" y="545431"/>
            <a:ext cx="224589" cy="21817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: Cantos Superiores Arredondados 24">
            <a:extLst>
              <a:ext uri="{FF2B5EF4-FFF2-40B4-BE49-F238E27FC236}">
                <a16:creationId xmlns:a16="http://schemas.microsoft.com/office/drawing/2014/main" id="{ED9343DD-6DDD-4EA5-9A5C-3950E7CF4821}"/>
              </a:ext>
            </a:extLst>
          </p:cNvPr>
          <p:cNvSpPr/>
          <p:nvPr/>
        </p:nvSpPr>
        <p:spPr>
          <a:xfrm>
            <a:off x="7443537" y="3705726"/>
            <a:ext cx="2294021" cy="593558"/>
          </a:xfrm>
          <a:prstGeom prst="round2SameRect">
            <a:avLst/>
          </a:prstGeom>
          <a:solidFill>
            <a:srgbClr val="EFB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0" i="0" dirty="0">
                <a:solidFill>
                  <a:srgbClr val="171923"/>
                </a:solidFill>
                <a:effectLst/>
                <a:latin typeface="Bebas Neue" panose="020B0606020202050201" pitchFamily="34" charset="0"/>
              </a:rPr>
              <a:t>Philip Kotler</a:t>
            </a:r>
            <a:endParaRPr lang="pt-BR" sz="2400" dirty="0">
              <a:latin typeface="Bebas Neue" panose="020B0606020202050201" pitchFamily="34" charset="0"/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0815B3E8-6640-44B4-935E-0AE283284685}"/>
              </a:ext>
            </a:extLst>
          </p:cNvPr>
          <p:cNvSpPr/>
          <p:nvPr/>
        </p:nvSpPr>
        <p:spPr>
          <a:xfrm>
            <a:off x="3176337" y="4243137"/>
            <a:ext cx="6866021" cy="1909011"/>
          </a:xfrm>
          <a:prstGeom prst="rect">
            <a:avLst/>
          </a:prstGeom>
          <a:solidFill>
            <a:schemeClr val="bg1"/>
          </a:solidFill>
          <a:ln w="28575">
            <a:solidFill>
              <a:srgbClr val="EFBB4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ECFF87FA-4DA7-408E-A7E9-CE3189324B6E}"/>
              </a:ext>
            </a:extLst>
          </p:cNvPr>
          <p:cNvSpPr txBox="1"/>
          <p:nvPr/>
        </p:nvSpPr>
        <p:spPr>
          <a:xfrm>
            <a:off x="3416968" y="4425298"/>
            <a:ext cx="638475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0" i="0" dirty="0">
                <a:effectLst/>
              </a:rPr>
              <a:t>Considerado o pai do Marketing — conceitua marketing como </a:t>
            </a:r>
            <a:r>
              <a:rPr lang="pt-BR" sz="2000" b="0" i="1" dirty="0">
                <a:effectLst/>
              </a:rPr>
              <a:t>“o processo social por meio do qual pessoas e grupos de pessoas satisfazem desejos e necessidades com a criação, oferta e livre negociação de produtos e serviços de valor com outros”.</a:t>
            </a:r>
            <a:endParaRPr lang="pt-BR" sz="2000" dirty="0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89F760E2-F25F-42A3-B07F-467D2B7877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" t="8407" b="23218"/>
          <a:stretch/>
        </p:blipFill>
        <p:spPr bwMode="auto">
          <a:xfrm>
            <a:off x="9437022" y="3416969"/>
            <a:ext cx="1146761" cy="1146761"/>
          </a:xfrm>
          <a:prstGeom prst="ellipse">
            <a:avLst/>
          </a:prstGeom>
          <a:noFill/>
          <a:ln w="38100">
            <a:solidFill>
              <a:srgbClr val="EFBB4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33CBEA7C-7B7F-48E6-A1AD-8620E0C2BAC4}"/>
              </a:ext>
            </a:extLst>
          </p:cNvPr>
          <p:cNvGrpSpPr/>
          <p:nvPr/>
        </p:nvGrpSpPr>
        <p:grpSpPr>
          <a:xfrm>
            <a:off x="-649704" y="0"/>
            <a:ext cx="12360438" cy="6858000"/>
            <a:chOff x="0" y="0"/>
            <a:chExt cx="12360438" cy="6858000"/>
          </a:xfrm>
        </p:grpSpPr>
        <p:sp>
          <p:nvSpPr>
            <p:cNvPr id="10" name="Retângulo: Cantos Superiores Arredondados 9">
              <a:extLst>
                <a:ext uri="{FF2B5EF4-FFF2-40B4-BE49-F238E27FC236}">
                  <a16:creationId xmlns:a16="http://schemas.microsoft.com/office/drawing/2014/main" id="{C7C10DE4-D251-4CF5-8BCF-A1CCBD1861CD}"/>
                </a:ext>
              </a:extLst>
            </p:cNvPr>
            <p:cNvSpPr/>
            <p:nvPr/>
          </p:nvSpPr>
          <p:spPr>
            <a:xfrm rot="5400000">
              <a:off x="11181346" y="4058651"/>
              <a:ext cx="1788687" cy="569497"/>
            </a:xfrm>
            <a:prstGeom prst="round2SameRect">
              <a:avLst/>
            </a:prstGeom>
            <a:solidFill>
              <a:srgbClr val="FFC8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latin typeface="Bebas Neue" panose="020B0606020202050201" pitchFamily="34" charset="0"/>
                </a:rPr>
                <a:t>história</a:t>
              </a:r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2ADD526A-52A5-48F1-AC0E-C7FF9A0726DB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7170" name="Picture 2" descr="Victor Berriel on Twitter: &amp;quot;Dica pra vida de vocês: sempre que na paleta de  cores pra um cliente tiver preto e branco, nunca use literalmente PRETO e  BRANCO. Faz uma baita diferença">
            <a:extLst>
              <a:ext uri="{FF2B5EF4-FFF2-40B4-BE49-F238E27FC236}">
                <a16:creationId xmlns:a16="http://schemas.microsoft.com/office/drawing/2014/main" id="{E1E2EC8D-6A05-407A-88AF-967D15B65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00713" y="3018929"/>
            <a:ext cx="3059029" cy="236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Pin em Help Digital">
            <a:extLst>
              <a:ext uri="{FF2B5EF4-FFF2-40B4-BE49-F238E27FC236}">
                <a16:creationId xmlns:a16="http://schemas.microsoft.com/office/drawing/2014/main" id="{1E0BD5DF-582A-46FC-9634-678460C0C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5747" y="3867150"/>
            <a:ext cx="701040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Conector: Angulado 22">
            <a:extLst>
              <a:ext uri="{FF2B5EF4-FFF2-40B4-BE49-F238E27FC236}">
                <a16:creationId xmlns:a16="http://schemas.microsoft.com/office/drawing/2014/main" id="{D2454099-7FD8-4C8A-A43D-E6FA41AE7FD9}"/>
              </a:ext>
            </a:extLst>
          </p:cNvPr>
          <p:cNvCxnSpPr>
            <a:cxnSpLocks/>
            <a:stCxn id="2" idx="4"/>
            <a:endCxn id="29" idx="2"/>
          </p:cNvCxnSpPr>
          <p:nvPr/>
        </p:nvCxnSpPr>
        <p:spPr>
          <a:xfrm rot="16200000" flipH="1">
            <a:off x="4612103" y="2181723"/>
            <a:ext cx="914403" cy="1427747"/>
          </a:xfrm>
          <a:prstGeom prst="bentConnector2">
            <a:avLst/>
          </a:prstGeom>
          <a:ln w="38100">
            <a:solidFill>
              <a:srgbClr val="EFBB4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: Angulado 32">
            <a:extLst>
              <a:ext uri="{FF2B5EF4-FFF2-40B4-BE49-F238E27FC236}">
                <a16:creationId xmlns:a16="http://schemas.microsoft.com/office/drawing/2014/main" id="{7786084D-A397-4162-972A-9399EF3721B1}"/>
              </a:ext>
            </a:extLst>
          </p:cNvPr>
          <p:cNvCxnSpPr>
            <a:cxnSpLocks/>
            <a:stCxn id="29" idx="6"/>
            <a:endCxn id="30" idx="0"/>
          </p:cNvCxnSpPr>
          <p:nvPr/>
        </p:nvCxnSpPr>
        <p:spPr>
          <a:xfrm>
            <a:off x="7178841" y="3352799"/>
            <a:ext cx="1267326" cy="1058779"/>
          </a:xfrm>
          <a:prstGeom prst="bentConnector2">
            <a:avLst/>
          </a:prstGeom>
          <a:ln w="38100">
            <a:solidFill>
              <a:srgbClr val="EFBB4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4" name="Conector reto 7173">
            <a:extLst>
              <a:ext uri="{FF2B5EF4-FFF2-40B4-BE49-F238E27FC236}">
                <a16:creationId xmlns:a16="http://schemas.microsoft.com/office/drawing/2014/main" id="{B720D061-09B7-4B05-AA18-ABA95F05A681}"/>
              </a:ext>
            </a:extLst>
          </p:cNvPr>
          <p:cNvCxnSpPr>
            <a:cxnSpLocks/>
          </p:cNvCxnSpPr>
          <p:nvPr/>
        </p:nvCxnSpPr>
        <p:spPr>
          <a:xfrm>
            <a:off x="3288632" y="1716506"/>
            <a:ext cx="481263" cy="0"/>
          </a:xfrm>
          <a:prstGeom prst="line">
            <a:avLst/>
          </a:prstGeom>
          <a:ln w="3810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ipse 1">
            <a:extLst>
              <a:ext uri="{FF2B5EF4-FFF2-40B4-BE49-F238E27FC236}">
                <a16:creationId xmlns:a16="http://schemas.microsoft.com/office/drawing/2014/main" id="{37C18F37-C182-4F61-9714-D464A0F5209B}"/>
              </a:ext>
            </a:extLst>
          </p:cNvPr>
          <p:cNvSpPr/>
          <p:nvPr/>
        </p:nvSpPr>
        <p:spPr>
          <a:xfrm>
            <a:off x="3657599" y="1042733"/>
            <a:ext cx="1395663" cy="1395663"/>
          </a:xfrm>
          <a:prstGeom prst="ellipse">
            <a:avLst/>
          </a:prstGeom>
          <a:solidFill>
            <a:srgbClr val="DB9D1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Anos 90</a:t>
            </a:r>
          </a:p>
        </p:txBody>
      </p: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699EBDCE-B6EF-4040-99FE-05E731F54554}"/>
              </a:ext>
            </a:extLst>
          </p:cNvPr>
          <p:cNvCxnSpPr>
            <a:cxnSpLocks/>
          </p:cNvCxnSpPr>
          <p:nvPr/>
        </p:nvCxnSpPr>
        <p:spPr>
          <a:xfrm>
            <a:off x="6505073" y="3930316"/>
            <a:ext cx="0" cy="497305"/>
          </a:xfrm>
          <a:prstGeom prst="line">
            <a:avLst/>
          </a:prstGeom>
          <a:ln w="3810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lipse 28">
            <a:extLst>
              <a:ext uri="{FF2B5EF4-FFF2-40B4-BE49-F238E27FC236}">
                <a16:creationId xmlns:a16="http://schemas.microsoft.com/office/drawing/2014/main" id="{5108CAD5-D7DF-412E-8F77-90DEB96337BB}"/>
              </a:ext>
            </a:extLst>
          </p:cNvPr>
          <p:cNvSpPr/>
          <p:nvPr/>
        </p:nvSpPr>
        <p:spPr>
          <a:xfrm>
            <a:off x="5783178" y="2654967"/>
            <a:ext cx="1395663" cy="1395663"/>
          </a:xfrm>
          <a:prstGeom prst="ellipse">
            <a:avLst/>
          </a:prstGeom>
          <a:solidFill>
            <a:srgbClr val="DB9D1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1993</a:t>
            </a:r>
          </a:p>
        </p:txBody>
      </p: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493A3BC7-DB53-4583-B34C-44CBE6783B9E}"/>
              </a:ext>
            </a:extLst>
          </p:cNvPr>
          <p:cNvCxnSpPr>
            <a:cxnSpLocks/>
          </p:cNvCxnSpPr>
          <p:nvPr/>
        </p:nvCxnSpPr>
        <p:spPr>
          <a:xfrm>
            <a:off x="8983579" y="5173580"/>
            <a:ext cx="625642" cy="0"/>
          </a:xfrm>
          <a:prstGeom prst="line">
            <a:avLst/>
          </a:prstGeom>
          <a:ln w="38100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lipse 29">
            <a:extLst>
              <a:ext uri="{FF2B5EF4-FFF2-40B4-BE49-F238E27FC236}">
                <a16:creationId xmlns:a16="http://schemas.microsoft.com/office/drawing/2014/main" id="{FFBF8C60-054F-4EA5-A0B9-A3FDAC473CA8}"/>
              </a:ext>
            </a:extLst>
          </p:cNvPr>
          <p:cNvSpPr/>
          <p:nvPr/>
        </p:nvSpPr>
        <p:spPr>
          <a:xfrm>
            <a:off x="7748335" y="4411578"/>
            <a:ext cx="1395663" cy="1395663"/>
          </a:xfrm>
          <a:prstGeom prst="ellipse">
            <a:avLst/>
          </a:prstGeom>
          <a:solidFill>
            <a:srgbClr val="DB9D1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2000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15E1A666-21C4-435D-B2F7-BA1401BE7298}"/>
              </a:ext>
            </a:extLst>
          </p:cNvPr>
          <p:cNvSpPr txBox="1"/>
          <p:nvPr/>
        </p:nvSpPr>
        <p:spPr>
          <a:xfrm>
            <a:off x="1756612" y="1162869"/>
            <a:ext cx="15320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rgbClr val="171923"/>
                </a:solidFill>
                <a:latin typeface="inter"/>
              </a:rPr>
              <a:t>P</a:t>
            </a:r>
            <a:r>
              <a:rPr lang="pt-BR" sz="2000" b="0" i="0" dirty="0">
                <a:solidFill>
                  <a:srgbClr val="171923"/>
                </a:solidFill>
                <a:effectLst/>
                <a:latin typeface="inter"/>
              </a:rPr>
              <a:t>rimeiros mecanismos de busca</a:t>
            </a:r>
            <a:endParaRPr lang="pt-BR" sz="2000" dirty="0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41176BA7-23AD-4BDE-999D-85B533FAC532}"/>
              </a:ext>
            </a:extLst>
          </p:cNvPr>
          <p:cNvSpPr txBox="1"/>
          <p:nvPr/>
        </p:nvSpPr>
        <p:spPr>
          <a:xfrm>
            <a:off x="5558589" y="4419418"/>
            <a:ext cx="19491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rgbClr val="171923"/>
                </a:solidFill>
                <a:latin typeface="inter"/>
              </a:rPr>
              <a:t>P</a:t>
            </a:r>
            <a:r>
              <a:rPr lang="pt-BR" sz="2000" b="0" i="0" dirty="0">
                <a:solidFill>
                  <a:srgbClr val="171923"/>
                </a:solidFill>
                <a:effectLst/>
                <a:latin typeface="inter"/>
              </a:rPr>
              <a:t>rimeiro anúncio </a:t>
            </a:r>
            <a:r>
              <a:rPr lang="pt-BR" sz="2000" b="0" i="0" dirty="0" err="1">
                <a:solidFill>
                  <a:srgbClr val="171923"/>
                </a:solidFill>
                <a:effectLst/>
                <a:latin typeface="inter"/>
              </a:rPr>
              <a:t>clicável</a:t>
            </a:r>
            <a:r>
              <a:rPr lang="pt-BR" sz="2000" b="0" i="0" dirty="0">
                <a:solidFill>
                  <a:srgbClr val="171923"/>
                </a:solidFill>
                <a:effectLst/>
                <a:latin typeface="inter"/>
              </a:rPr>
              <a:t> foi publicado</a:t>
            </a:r>
            <a:endParaRPr lang="pt-BR" sz="2000" dirty="0"/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ADC67BF4-76F7-4B9A-BD2C-CB3F4864B89A}"/>
              </a:ext>
            </a:extLst>
          </p:cNvPr>
          <p:cNvSpPr txBox="1"/>
          <p:nvPr/>
        </p:nvSpPr>
        <p:spPr>
          <a:xfrm>
            <a:off x="9520991" y="4692135"/>
            <a:ext cx="14357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0" i="0" dirty="0">
                <a:solidFill>
                  <a:srgbClr val="171923"/>
                </a:solidFill>
                <a:effectLst/>
                <a:latin typeface="inter"/>
              </a:rPr>
              <a:t>17 milhões de sites disponíveis </a:t>
            </a:r>
            <a:endParaRPr lang="pt-BR" sz="2000" dirty="0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F0AF98D-D691-42EF-ABD1-7460823A250E}"/>
              </a:ext>
            </a:extLst>
          </p:cNvPr>
          <p:cNvGrpSpPr/>
          <p:nvPr/>
        </p:nvGrpSpPr>
        <p:grpSpPr>
          <a:xfrm>
            <a:off x="-994610" y="0"/>
            <a:ext cx="12400540" cy="6858000"/>
            <a:chOff x="0" y="0"/>
            <a:chExt cx="12400540" cy="6858000"/>
          </a:xfrm>
        </p:grpSpPr>
        <p:sp>
          <p:nvSpPr>
            <p:cNvPr id="13" name="Retângulo: Cantos Superiores Arredondados 12">
              <a:extLst>
                <a:ext uri="{FF2B5EF4-FFF2-40B4-BE49-F238E27FC236}">
                  <a16:creationId xmlns:a16="http://schemas.microsoft.com/office/drawing/2014/main" id="{0A06D5AE-DACA-413B-AD88-943D1C9BE416}"/>
                </a:ext>
              </a:extLst>
            </p:cNvPr>
            <p:cNvSpPr/>
            <p:nvPr/>
          </p:nvSpPr>
          <p:spPr>
            <a:xfrm rot="5400000">
              <a:off x="11189363" y="2253918"/>
              <a:ext cx="1764629" cy="657725"/>
            </a:xfrm>
            <a:prstGeom prst="round2Same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dirty="0">
                  <a:latin typeface="Bebas Neue" panose="020B0606020202050201" pitchFamily="34" charset="0"/>
                </a:rPr>
                <a:t>Elementos</a:t>
              </a: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15E39BB7-43F7-48FB-8F42-471B36A6D916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7" name="Elipse 26">
            <a:extLst>
              <a:ext uri="{FF2B5EF4-FFF2-40B4-BE49-F238E27FC236}">
                <a16:creationId xmlns:a16="http://schemas.microsoft.com/office/drawing/2014/main" id="{A3A50385-F135-453E-B24F-56CC689D2909}"/>
              </a:ext>
            </a:extLst>
          </p:cNvPr>
          <p:cNvSpPr/>
          <p:nvPr/>
        </p:nvSpPr>
        <p:spPr>
          <a:xfrm>
            <a:off x="3465093" y="1717783"/>
            <a:ext cx="3753854" cy="3753854"/>
          </a:xfrm>
          <a:prstGeom prst="ellipse">
            <a:avLst/>
          </a:prstGeom>
          <a:solidFill>
            <a:schemeClr val="bg1"/>
          </a:solidFill>
          <a:ln w="76200">
            <a:solidFill>
              <a:srgbClr val="EFBB4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800" dirty="0">
                <a:solidFill>
                  <a:srgbClr val="D68F00"/>
                </a:solidFill>
              </a:rPr>
              <a:t>4Ps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DB4CFBAE-D1E9-4EEE-BC32-5A2450EF026C}"/>
              </a:ext>
            </a:extLst>
          </p:cNvPr>
          <p:cNvSpPr txBox="1"/>
          <p:nvPr/>
        </p:nvSpPr>
        <p:spPr>
          <a:xfrm>
            <a:off x="8510588" y="583993"/>
            <a:ext cx="21383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b="0" i="0" dirty="0" err="1">
                <a:solidFill>
                  <a:srgbClr val="171923"/>
                </a:solidFill>
                <a:effectLst/>
                <a:latin typeface="Bebas Neue" panose="020B0606020202050201" pitchFamily="34" charset="0"/>
              </a:rPr>
              <a:t>roduto</a:t>
            </a:r>
            <a:endParaRPr lang="pt-BR" sz="4800" dirty="0">
              <a:latin typeface="Bebas Neue" panose="020B0606020202050201" pitchFamily="34" charset="0"/>
            </a:endParaRPr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4E48A826-31C3-4E88-8052-588B51C99322}"/>
              </a:ext>
            </a:extLst>
          </p:cNvPr>
          <p:cNvSpPr/>
          <p:nvPr/>
        </p:nvSpPr>
        <p:spPr>
          <a:xfrm>
            <a:off x="7447547" y="433281"/>
            <a:ext cx="1030704" cy="1030704"/>
          </a:xfrm>
          <a:prstGeom prst="ellipse">
            <a:avLst/>
          </a:prstGeom>
          <a:solidFill>
            <a:srgbClr val="D68F00"/>
          </a:solidFill>
          <a:ln w="76200">
            <a:solidFill>
              <a:srgbClr val="EFBB4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Bebas Neue" panose="020B0606020202050201" pitchFamily="34" charset="0"/>
              </a:rPr>
              <a:t>P</a:t>
            </a:r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16BC1E37-61D8-45F4-A661-44224A70234C}"/>
              </a:ext>
            </a:extLst>
          </p:cNvPr>
          <p:cNvSpPr/>
          <p:nvPr/>
        </p:nvSpPr>
        <p:spPr>
          <a:xfrm>
            <a:off x="7447547" y="5471637"/>
            <a:ext cx="1030704" cy="1030704"/>
          </a:xfrm>
          <a:prstGeom prst="ellipse">
            <a:avLst/>
          </a:prstGeom>
          <a:solidFill>
            <a:srgbClr val="D68F00"/>
          </a:solidFill>
          <a:ln w="76200">
            <a:solidFill>
              <a:srgbClr val="EFBB4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Bebas Neue" panose="020B0606020202050201" pitchFamily="34" charset="0"/>
              </a:rPr>
              <a:t>P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C66540D6-B100-4D78-9A8D-5282C7520D4B}"/>
              </a:ext>
            </a:extLst>
          </p:cNvPr>
          <p:cNvSpPr txBox="1"/>
          <p:nvPr/>
        </p:nvSpPr>
        <p:spPr>
          <a:xfrm>
            <a:off x="8472488" y="5622349"/>
            <a:ext cx="21383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b="0" i="0" dirty="0" err="1">
                <a:solidFill>
                  <a:srgbClr val="171923"/>
                </a:solidFill>
                <a:effectLst/>
                <a:latin typeface="Bebas Neue" panose="020B0606020202050201" pitchFamily="34" charset="0"/>
              </a:rPr>
              <a:t>romoção</a:t>
            </a:r>
            <a:endParaRPr lang="pt-BR" sz="4800" dirty="0">
              <a:latin typeface="Bebas Neue" panose="020B0606020202050201" pitchFamily="34" charset="0"/>
            </a:endParaRPr>
          </a:p>
        </p:txBody>
      </p:sp>
      <p:cxnSp>
        <p:nvCxnSpPr>
          <p:cNvPr id="54" name="Conector: Angulado 53">
            <a:extLst>
              <a:ext uri="{FF2B5EF4-FFF2-40B4-BE49-F238E27FC236}">
                <a16:creationId xmlns:a16="http://schemas.microsoft.com/office/drawing/2014/main" id="{A12823DE-F631-4328-A594-9E924D05864B}"/>
              </a:ext>
            </a:extLst>
          </p:cNvPr>
          <p:cNvCxnSpPr>
            <a:cxnSpLocks/>
            <a:stCxn id="27" idx="6"/>
            <a:endCxn id="45" idx="4"/>
          </p:cNvCxnSpPr>
          <p:nvPr/>
        </p:nvCxnSpPr>
        <p:spPr>
          <a:xfrm flipV="1">
            <a:off x="7218947" y="1463985"/>
            <a:ext cx="743952" cy="2130725"/>
          </a:xfrm>
          <a:prstGeom prst="bentConnector2">
            <a:avLst/>
          </a:prstGeom>
          <a:ln w="38100">
            <a:solidFill>
              <a:srgbClr val="EFBB4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: Angulado 56">
            <a:extLst>
              <a:ext uri="{FF2B5EF4-FFF2-40B4-BE49-F238E27FC236}">
                <a16:creationId xmlns:a16="http://schemas.microsoft.com/office/drawing/2014/main" id="{8CEE8541-5590-4107-BCA7-454B93EC303B}"/>
              </a:ext>
            </a:extLst>
          </p:cNvPr>
          <p:cNvCxnSpPr>
            <a:cxnSpLocks/>
            <a:stCxn id="27" idx="6"/>
            <a:endCxn id="47" idx="0"/>
          </p:cNvCxnSpPr>
          <p:nvPr/>
        </p:nvCxnSpPr>
        <p:spPr>
          <a:xfrm>
            <a:off x="7218947" y="3594710"/>
            <a:ext cx="743952" cy="1876927"/>
          </a:xfrm>
          <a:prstGeom prst="bentConnector2">
            <a:avLst/>
          </a:prstGeom>
          <a:ln w="38100">
            <a:solidFill>
              <a:srgbClr val="EFBB4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4AF1C690-E193-43EF-A888-8FC062922E88}"/>
              </a:ext>
            </a:extLst>
          </p:cNvPr>
          <p:cNvSpPr txBox="1"/>
          <p:nvPr/>
        </p:nvSpPr>
        <p:spPr>
          <a:xfrm>
            <a:off x="2586038" y="507793"/>
            <a:ext cx="21383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b="0" i="0" dirty="0">
                <a:solidFill>
                  <a:srgbClr val="171923"/>
                </a:solidFill>
                <a:effectLst/>
                <a:latin typeface="Bebas Neue" panose="020B0606020202050201" pitchFamily="34" charset="0"/>
              </a:rPr>
              <a:t>raça</a:t>
            </a:r>
            <a:endParaRPr lang="pt-BR" sz="4800" dirty="0">
              <a:latin typeface="Bebas Neue" panose="020B0606020202050201" pitchFamily="34" charset="0"/>
            </a:endParaRPr>
          </a:p>
        </p:txBody>
      </p:sp>
      <p:sp>
        <p:nvSpPr>
          <p:cNvPr id="68" name="Elipse 67">
            <a:extLst>
              <a:ext uri="{FF2B5EF4-FFF2-40B4-BE49-F238E27FC236}">
                <a16:creationId xmlns:a16="http://schemas.microsoft.com/office/drawing/2014/main" id="{3CCAFCBF-4A75-4945-8B96-53D029310BEF}"/>
              </a:ext>
            </a:extLst>
          </p:cNvPr>
          <p:cNvSpPr/>
          <p:nvPr/>
        </p:nvSpPr>
        <p:spPr>
          <a:xfrm>
            <a:off x="1522997" y="338031"/>
            <a:ext cx="1030704" cy="1030704"/>
          </a:xfrm>
          <a:prstGeom prst="ellipse">
            <a:avLst/>
          </a:prstGeom>
          <a:solidFill>
            <a:srgbClr val="D68F00"/>
          </a:solidFill>
          <a:ln w="76200">
            <a:solidFill>
              <a:srgbClr val="EFBB4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Bebas Neue" panose="020B0606020202050201" pitchFamily="34" charset="0"/>
              </a:rPr>
              <a:t>P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D0B6628C-E868-4141-8AB7-E7AEB3389DBC}"/>
              </a:ext>
            </a:extLst>
          </p:cNvPr>
          <p:cNvSpPr txBox="1"/>
          <p:nvPr/>
        </p:nvSpPr>
        <p:spPr>
          <a:xfrm>
            <a:off x="2586038" y="5670343"/>
            <a:ext cx="21383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dirty="0" err="1">
                <a:solidFill>
                  <a:srgbClr val="171923"/>
                </a:solidFill>
                <a:latin typeface="Bebas Neue" panose="020B0606020202050201" pitchFamily="34" charset="0"/>
              </a:rPr>
              <a:t>reço</a:t>
            </a:r>
            <a:endParaRPr lang="pt-BR" sz="4800" dirty="0">
              <a:latin typeface="Bebas Neue" panose="020B0606020202050201" pitchFamily="34" charset="0"/>
            </a:endParaRPr>
          </a:p>
        </p:txBody>
      </p:sp>
      <p:sp>
        <p:nvSpPr>
          <p:cNvPr id="70" name="Elipse 69">
            <a:extLst>
              <a:ext uri="{FF2B5EF4-FFF2-40B4-BE49-F238E27FC236}">
                <a16:creationId xmlns:a16="http://schemas.microsoft.com/office/drawing/2014/main" id="{481F3C8E-9E18-424A-AF67-47C0DA9BD863}"/>
              </a:ext>
            </a:extLst>
          </p:cNvPr>
          <p:cNvSpPr/>
          <p:nvPr/>
        </p:nvSpPr>
        <p:spPr>
          <a:xfrm>
            <a:off x="1522997" y="5462481"/>
            <a:ext cx="1030704" cy="1030704"/>
          </a:xfrm>
          <a:prstGeom prst="ellipse">
            <a:avLst/>
          </a:prstGeom>
          <a:solidFill>
            <a:srgbClr val="D68F00"/>
          </a:solidFill>
          <a:ln w="76200">
            <a:solidFill>
              <a:srgbClr val="EFBB4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>
                <a:solidFill>
                  <a:schemeClr val="bg1"/>
                </a:solidFill>
                <a:latin typeface="Bebas Neue" panose="020B0606020202050201" pitchFamily="34" charset="0"/>
              </a:rPr>
              <a:t>P</a:t>
            </a:r>
          </a:p>
        </p:txBody>
      </p:sp>
      <p:cxnSp>
        <p:nvCxnSpPr>
          <p:cNvPr id="71" name="Conector: Angulado 70">
            <a:extLst>
              <a:ext uri="{FF2B5EF4-FFF2-40B4-BE49-F238E27FC236}">
                <a16:creationId xmlns:a16="http://schemas.microsoft.com/office/drawing/2014/main" id="{AE45EAF4-B9DE-4BEF-9449-6BCD8539D510}"/>
              </a:ext>
            </a:extLst>
          </p:cNvPr>
          <p:cNvCxnSpPr>
            <a:cxnSpLocks/>
            <a:stCxn id="27" idx="2"/>
            <a:endCxn id="68" idx="4"/>
          </p:cNvCxnSpPr>
          <p:nvPr/>
        </p:nvCxnSpPr>
        <p:spPr>
          <a:xfrm rot="10800000">
            <a:off x="2038349" y="1368736"/>
            <a:ext cx="1426744" cy="2225975"/>
          </a:xfrm>
          <a:prstGeom prst="bentConnector2">
            <a:avLst/>
          </a:prstGeom>
          <a:ln w="38100">
            <a:solidFill>
              <a:srgbClr val="EFBB4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: Angulado 73">
            <a:extLst>
              <a:ext uri="{FF2B5EF4-FFF2-40B4-BE49-F238E27FC236}">
                <a16:creationId xmlns:a16="http://schemas.microsoft.com/office/drawing/2014/main" id="{ED55F390-F4F6-4D4F-9C1C-67BDD451CEDB}"/>
              </a:ext>
            </a:extLst>
          </p:cNvPr>
          <p:cNvCxnSpPr>
            <a:cxnSpLocks/>
            <a:stCxn id="27" idx="2"/>
            <a:endCxn id="70" idx="0"/>
          </p:cNvCxnSpPr>
          <p:nvPr/>
        </p:nvCxnSpPr>
        <p:spPr>
          <a:xfrm rot="10800000" flipV="1">
            <a:off x="2038349" y="3594709"/>
            <a:ext cx="1426744" cy="1867771"/>
          </a:xfrm>
          <a:prstGeom prst="bentConnector2">
            <a:avLst/>
          </a:prstGeom>
          <a:ln w="38100">
            <a:solidFill>
              <a:srgbClr val="EFBB4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4BD2B58-8FFB-4AF9-907F-75F4AAF6CA80}"/>
              </a:ext>
            </a:extLst>
          </p:cNvPr>
          <p:cNvGrpSpPr/>
          <p:nvPr/>
        </p:nvGrpSpPr>
        <p:grpSpPr>
          <a:xfrm>
            <a:off x="-11141237" y="0"/>
            <a:ext cx="12448668" cy="6858000"/>
            <a:chOff x="0" y="0"/>
            <a:chExt cx="12448668" cy="6858000"/>
          </a:xfrm>
        </p:grpSpPr>
        <p:sp>
          <p:nvSpPr>
            <p:cNvPr id="18" name="Retângulo: Cantos Superiores Arredondados 17">
              <a:extLst>
                <a:ext uri="{FF2B5EF4-FFF2-40B4-BE49-F238E27FC236}">
                  <a16:creationId xmlns:a16="http://schemas.microsoft.com/office/drawing/2014/main" id="{1E492F6C-0A6D-423E-BC9E-450ECC6720EE}"/>
                </a:ext>
              </a:extLst>
            </p:cNvPr>
            <p:cNvSpPr/>
            <p:nvPr/>
          </p:nvSpPr>
          <p:spPr>
            <a:xfrm rot="5400000">
              <a:off x="11253536" y="537415"/>
              <a:ext cx="1732539" cy="657725"/>
            </a:xfrm>
            <a:prstGeom prst="round2Same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dirty="0">
                  <a:latin typeface="Bebas Neue" panose="020B0606020202050201" pitchFamily="34" charset="0"/>
                </a:rPr>
                <a:t>Vantagens</a:t>
              </a:r>
              <a:endParaRPr lang="pt-BR" sz="3600" dirty="0">
                <a:latin typeface="Bebas Neue" panose="020B0606020202050201" pitchFamily="34" charset="0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254BE114-2266-418B-9551-1FD578E68019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5537506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4" grpId="0"/>
      <p:bldP spid="45" grpId="0" animBg="1"/>
      <p:bldP spid="47" grpId="0" animBg="1"/>
      <p:bldP spid="48" grpId="0"/>
      <p:bldP spid="67" grpId="0"/>
      <p:bldP spid="68" grpId="0" animBg="1"/>
      <p:bldP spid="69" grpId="0"/>
      <p:bldP spid="7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8 Dicas de Marketing Digital para 2021: Confira! - Seo 10 Projetos Digitais">
            <a:extLst>
              <a:ext uri="{FF2B5EF4-FFF2-40B4-BE49-F238E27FC236}">
                <a16:creationId xmlns:a16="http://schemas.microsoft.com/office/drawing/2014/main" id="{F0DA5495-B5A4-45AC-9706-D3792A184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11430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D40EF06C-CED6-465B-874C-431FB07F5E77}"/>
              </a:ext>
            </a:extLst>
          </p:cNvPr>
          <p:cNvSpPr/>
          <p:nvPr/>
        </p:nvSpPr>
        <p:spPr>
          <a:xfrm>
            <a:off x="-1524000" y="0"/>
            <a:ext cx="13716000" cy="6857999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B8CF21C-3FB9-41E4-9547-F9E84DA0A046}"/>
              </a:ext>
            </a:extLst>
          </p:cNvPr>
          <p:cNvSpPr txBox="1"/>
          <p:nvPr/>
        </p:nvSpPr>
        <p:spPr>
          <a:xfrm>
            <a:off x="4844716" y="1716504"/>
            <a:ext cx="6436377" cy="315471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19900" dirty="0">
                <a:solidFill>
                  <a:srgbClr val="FFC857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ebas Neue" panose="020B0606020202050201" pitchFamily="34" charset="0"/>
              </a:rPr>
              <a:t>Digital</a:t>
            </a:r>
            <a:r>
              <a:rPr lang="pt-BR" sz="199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ebas Neue" panose="020B0606020202050201" pitchFamily="34" charset="0"/>
              </a:rPr>
              <a:t> 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4F2FB0D-0246-4855-A004-B3507618CBF4}"/>
              </a:ext>
            </a:extLst>
          </p:cNvPr>
          <p:cNvSpPr/>
          <p:nvPr/>
        </p:nvSpPr>
        <p:spPr>
          <a:xfrm>
            <a:off x="5005136" y="834189"/>
            <a:ext cx="5342021" cy="224589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200" dirty="0">
                <a:solidFill>
                  <a:schemeClr val="bg1"/>
                </a:solidFill>
                <a:latin typeface="Baby Child" panose="02000507000000020004" pitchFamily="50" charset="0"/>
              </a:rPr>
              <a:t>Marketing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9301DE36-885D-481C-ADBE-758E12B705E8}"/>
              </a:ext>
            </a:extLst>
          </p:cNvPr>
          <p:cNvSpPr/>
          <p:nvPr/>
        </p:nvSpPr>
        <p:spPr>
          <a:xfrm>
            <a:off x="2871538" y="4317914"/>
            <a:ext cx="8871284" cy="4090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79000">
                <a:schemeClr val="bg1">
                  <a:lumMod val="85000"/>
                </a:schemeClr>
              </a:gs>
              <a:gs pos="98000">
                <a:srgbClr val="F6F6F6">
                  <a:alpha val="0"/>
                </a:srgbClr>
              </a:gs>
              <a:gs pos="0">
                <a:srgbClr val="F6F6F6">
                  <a:alpha val="0"/>
                </a:srgbClr>
              </a:gs>
              <a:gs pos="26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badi" panose="020B0604020104020204" pitchFamily="34" charset="0"/>
              </a:rPr>
              <a:t>Caio Alves Sampaio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320DBD2E-5C70-4C20-BDF1-049E6FD84468}"/>
              </a:ext>
            </a:extLst>
          </p:cNvPr>
          <p:cNvGrpSpPr/>
          <p:nvPr/>
        </p:nvGrpSpPr>
        <p:grpSpPr>
          <a:xfrm>
            <a:off x="-288753" y="0"/>
            <a:ext cx="12416585" cy="6858000"/>
            <a:chOff x="0" y="0"/>
            <a:chExt cx="12416585" cy="6858000"/>
          </a:xfrm>
        </p:grpSpPr>
        <p:sp>
          <p:nvSpPr>
            <p:cNvPr id="5" name="Retângulo: Cantos Superiores Arredondados 4">
              <a:extLst>
                <a:ext uri="{FF2B5EF4-FFF2-40B4-BE49-F238E27FC236}">
                  <a16:creationId xmlns:a16="http://schemas.microsoft.com/office/drawing/2014/main" id="{81EC700A-1E8B-4AD8-A87F-0A9BD0DCAA50}"/>
                </a:ext>
              </a:extLst>
            </p:cNvPr>
            <p:cNvSpPr/>
            <p:nvPr/>
          </p:nvSpPr>
          <p:spPr>
            <a:xfrm rot="5400000">
              <a:off x="11257544" y="5698958"/>
              <a:ext cx="1660357" cy="657725"/>
            </a:xfrm>
            <a:prstGeom prst="round2SameRect">
              <a:avLst/>
            </a:prstGeom>
            <a:solidFill>
              <a:srgbClr val="D08F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latin typeface="Bebas Neue" panose="020B0606020202050201" pitchFamily="34" charset="0"/>
                </a:rPr>
                <a:t>O que é?</a:t>
              </a: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E3534912-6F35-4027-8970-72BE52ACDB15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33CBEA7C-7B7F-48E6-A1AD-8620E0C2BAC4}"/>
              </a:ext>
            </a:extLst>
          </p:cNvPr>
          <p:cNvGrpSpPr/>
          <p:nvPr/>
        </p:nvGrpSpPr>
        <p:grpSpPr>
          <a:xfrm>
            <a:off x="-649704" y="0"/>
            <a:ext cx="12360438" cy="6858000"/>
            <a:chOff x="0" y="0"/>
            <a:chExt cx="12360438" cy="6858000"/>
          </a:xfrm>
        </p:grpSpPr>
        <p:sp>
          <p:nvSpPr>
            <p:cNvPr id="10" name="Retângulo: Cantos Superiores Arredondados 9">
              <a:extLst>
                <a:ext uri="{FF2B5EF4-FFF2-40B4-BE49-F238E27FC236}">
                  <a16:creationId xmlns:a16="http://schemas.microsoft.com/office/drawing/2014/main" id="{C7C10DE4-D251-4CF5-8BCF-A1CCBD1861CD}"/>
                </a:ext>
              </a:extLst>
            </p:cNvPr>
            <p:cNvSpPr/>
            <p:nvPr/>
          </p:nvSpPr>
          <p:spPr>
            <a:xfrm rot="5400000">
              <a:off x="11181346" y="4058651"/>
              <a:ext cx="1788687" cy="569497"/>
            </a:xfrm>
            <a:prstGeom prst="round2SameRect">
              <a:avLst/>
            </a:prstGeom>
            <a:solidFill>
              <a:srgbClr val="FFC8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latin typeface="Bebas Neue" panose="020B0606020202050201" pitchFamily="34" charset="0"/>
                </a:rPr>
                <a:t>história</a:t>
              </a:r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2ADD526A-52A5-48F1-AC0E-C7FF9A0726DB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7170" name="Picture 2" descr="Victor Berriel on Twitter: &amp;quot;Dica pra vida de vocês: sempre que na paleta de  cores pra um cliente tiver preto e branco, nunca use literalmente PRETO e  BRANCO. Faz uma baita diferença">
            <a:extLst>
              <a:ext uri="{FF2B5EF4-FFF2-40B4-BE49-F238E27FC236}">
                <a16:creationId xmlns:a16="http://schemas.microsoft.com/office/drawing/2014/main" id="{E1E2EC8D-6A05-407A-88AF-967D15B65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00713" y="3018929"/>
            <a:ext cx="3059029" cy="236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Pin em Help Digital">
            <a:extLst>
              <a:ext uri="{FF2B5EF4-FFF2-40B4-BE49-F238E27FC236}">
                <a16:creationId xmlns:a16="http://schemas.microsoft.com/office/drawing/2014/main" id="{1E0BD5DF-582A-46FC-9634-678460C0C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5747" y="3867150"/>
            <a:ext cx="701040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F0AF98D-D691-42EF-ABD1-7460823A250E}"/>
              </a:ext>
            </a:extLst>
          </p:cNvPr>
          <p:cNvGrpSpPr/>
          <p:nvPr/>
        </p:nvGrpSpPr>
        <p:grpSpPr>
          <a:xfrm>
            <a:off x="-994610" y="0"/>
            <a:ext cx="12400540" cy="6858000"/>
            <a:chOff x="0" y="0"/>
            <a:chExt cx="12400540" cy="6858000"/>
          </a:xfrm>
        </p:grpSpPr>
        <p:sp>
          <p:nvSpPr>
            <p:cNvPr id="13" name="Retângulo: Cantos Superiores Arredondados 12">
              <a:extLst>
                <a:ext uri="{FF2B5EF4-FFF2-40B4-BE49-F238E27FC236}">
                  <a16:creationId xmlns:a16="http://schemas.microsoft.com/office/drawing/2014/main" id="{0A06D5AE-DACA-413B-AD88-943D1C9BE416}"/>
                </a:ext>
              </a:extLst>
            </p:cNvPr>
            <p:cNvSpPr/>
            <p:nvPr/>
          </p:nvSpPr>
          <p:spPr>
            <a:xfrm rot="5400000">
              <a:off x="11189363" y="2253918"/>
              <a:ext cx="1764629" cy="657725"/>
            </a:xfrm>
            <a:prstGeom prst="round2Same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dirty="0">
                  <a:latin typeface="Bebas Neue" panose="020B0606020202050201" pitchFamily="34" charset="0"/>
                </a:rPr>
                <a:t>Elementos</a:t>
              </a: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15E39BB7-43F7-48FB-8F42-471B36A6D916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4BD2B58-8FFB-4AF9-907F-75F4AAF6CA80}"/>
              </a:ext>
            </a:extLst>
          </p:cNvPr>
          <p:cNvGrpSpPr/>
          <p:nvPr/>
        </p:nvGrpSpPr>
        <p:grpSpPr>
          <a:xfrm>
            <a:off x="-1254287" y="0"/>
            <a:ext cx="12448668" cy="6858000"/>
            <a:chOff x="0" y="0"/>
            <a:chExt cx="12448668" cy="6858000"/>
          </a:xfrm>
        </p:grpSpPr>
        <p:sp>
          <p:nvSpPr>
            <p:cNvPr id="18" name="Retângulo: Cantos Superiores Arredondados 17">
              <a:extLst>
                <a:ext uri="{FF2B5EF4-FFF2-40B4-BE49-F238E27FC236}">
                  <a16:creationId xmlns:a16="http://schemas.microsoft.com/office/drawing/2014/main" id="{1E492F6C-0A6D-423E-BC9E-450ECC6720EE}"/>
                </a:ext>
              </a:extLst>
            </p:cNvPr>
            <p:cNvSpPr/>
            <p:nvPr/>
          </p:nvSpPr>
          <p:spPr>
            <a:xfrm rot="5400000">
              <a:off x="11253536" y="537415"/>
              <a:ext cx="1732539" cy="657725"/>
            </a:xfrm>
            <a:prstGeom prst="round2Same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dirty="0">
                  <a:latin typeface="Bebas Neue" panose="020B0606020202050201" pitchFamily="34" charset="0"/>
                </a:rPr>
                <a:t>Vantagens</a:t>
              </a:r>
              <a:endParaRPr lang="pt-BR" sz="3600" dirty="0">
                <a:latin typeface="Bebas Neue" panose="020B0606020202050201" pitchFamily="34" charset="0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254BE114-2266-418B-9551-1FD578E68019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0A30F0FA-4AE5-4138-B9E3-2862B9C11A0F}"/>
              </a:ext>
            </a:extLst>
          </p:cNvPr>
          <p:cNvCxnSpPr>
            <a:cxnSpLocks/>
          </p:cNvCxnSpPr>
          <p:nvPr/>
        </p:nvCxnSpPr>
        <p:spPr>
          <a:xfrm>
            <a:off x="1847850" y="3295650"/>
            <a:ext cx="7315200" cy="0"/>
          </a:xfrm>
          <a:prstGeom prst="line">
            <a:avLst/>
          </a:prstGeom>
          <a:ln w="38100">
            <a:solidFill>
              <a:srgbClr val="EFBB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lipse 30">
            <a:extLst>
              <a:ext uri="{FF2B5EF4-FFF2-40B4-BE49-F238E27FC236}">
                <a16:creationId xmlns:a16="http://schemas.microsoft.com/office/drawing/2014/main" id="{A01D1B00-7EEA-43D6-8DCA-A60446939083}"/>
              </a:ext>
            </a:extLst>
          </p:cNvPr>
          <p:cNvSpPr/>
          <p:nvPr/>
        </p:nvSpPr>
        <p:spPr>
          <a:xfrm>
            <a:off x="1581150" y="3067050"/>
            <a:ext cx="476250" cy="476250"/>
          </a:xfrm>
          <a:prstGeom prst="ellipse">
            <a:avLst/>
          </a:prstGeom>
          <a:solidFill>
            <a:srgbClr val="D68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Elipse 54">
            <a:extLst>
              <a:ext uri="{FF2B5EF4-FFF2-40B4-BE49-F238E27FC236}">
                <a16:creationId xmlns:a16="http://schemas.microsoft.com/office/drawing/2014/main" id="{58947D74-4D2F-4460-9C6B-B0EA42B3B055}"/>
              </a:ext>
            </a:extLst>
          </p:cNvPr>
          <p:cNvSpPr/>
          <p:nvPr/>
        </p:nvSpPr>
        <p:spPr>
          <a:xfrm>
            <a:off x="5029200" y="3048000"/>
            <a:ext cx="476250" cy="476250"/>
          </a:xfrm>
          <a:prstGeom prst="ellipse">
            <a:avLst/>
          </a:prstGeom>
          <a:solidFill>
            <a:srgbClr val="D68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8BF6BBD5-47FA-42D6-8EC3-31E96EC9D5D8}"/>
              </a:ext>
            </a:extLst>
          </p:cNvPr>
          <p:cNvSpPr/>
          <p:nvPr/>
        </p:nvSpPr>
        <p:spPr>
          <a:xfrm>
            <a:off x="8858250" y="3067050"/>
            <a:ext cx="476250" cy="476250"/>
          </a:xfrm>
          <a:prstGeom prst="ellipse">
            <a:avLst/>
          </a:prstGeom>
          <a:solidFill>
            <a:srgbClr val="D68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177" name="Agrupar 7176">
            <a:extLst>
              <a:ext uri="{FF2B5EF4-FFF2-40B4-BE49-F238E27FC236}">
                <a16:creationId xmlns:a16="http://schemas.microsoft.com/office/drawing/2014/main" id="{B499AA4D-CCF8-4572-8CC7-FF56B5A46326}"/>
              </a:ext>
            </a:extLst>
          </p:cNvPr>
          <p:cNvGrpSpPr/>
          <p:nvPr/>
        </p:nvGrpSpPr>
        <p:grpSpPr>
          <a:xfrm>
            <a:off x="723900" y="514350"/>
            <a:ext cx="3810000" cy="2114550"/>
            <a:chOff x="723900" y="514350"/>
            <a:chExt cx="3810000" cy="2114550"/>
          </a:xfrm>
        </p:grpSpPr>
        <p:sp>
          <p:nvSpPr>
            <p:cNvPr id="7168" name="Balão de Fala: Retângulo 7167">
              <a:extLst>
                <a:ext uri="{FF2B5EF4-FFF2-40B4-BE49-F238E27FC236}">
                  <a16:creationId xmlns:a16="http://schemas.microsoft.com/office/drawing/2014/main" id="{8FAA5C49-B429-4A00-95EB-B4805CAE3BF9}"/>
                </a:ext>
              </a:extLst>
            </p:cNvPr>
            <p:cNvSpPr/>
            <p:nvPr/>
          </p:nvSpPr>
          <p:spPr>
            <a:xfrm>
              <a:off x="723900" y="514350"/>
              <a:ext cx="3810000" cy="2114550"/>
            </a:xfrm>
            <a:prstGeom prst="wedgeRectCallout">
              <a:avLst>
                <a:gd name="adj1" fmla="val -20333"/>
                <a:gd name="adj2" fmla="val 76914"/>
              </a:avLst>
            </a:prstGeom>
            <a:solidFill>
              <a:srgbClr val="F8E1AE"/>
            </a:solidFill>
            <a:ln w="38100">
              <a:solidFill>
                <a:srgbClr val="D68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1" name="CaixaDeTexto 60">
              <a:extLst>
                <a:ext uri="{FF2B5EF4-FFF2-40B4-BE49-F238E27FC236}">
                  <a16:creationId xmlns:a16="http://schemas.microsoft.com/office/drawing/2014/main" id="{19F12927-EF91-4932-A9B7-43648EBD0277}"/>
                </a:ext>
              </a:extLst>
            </p:cNvPr>
            <p:cNvSpPr txBox="1"/>
            <p:nvPr/>
          </p:nvSpPr>
          <p:spPr>
            <a:xfrm>
              <a:off x="838200" y="624958"/>
              <a:ext cx="268605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pt-BR" sz="3600" b="0" i="0" dirty="0">
                  <a:solidFill>
                    <a:srgbClr val="171923"/>
                  </a:solidFill>
                  <a:effectLst/>
                  <a:latin typeface="Bebas Neue" panose="020B0606020202050201" pitchFamily="34" charset="0"/>
                </a:rPr>
                <a:t>Interatividade</a:t>
              </a:r>
            </a:p>
          </p:txBody>
        </p:sp>
        <p:sp>
          <p:nvSpPr>
            <p:cNvPr id="63" name="CaixaDeTexto 62">
              <a:extLst>
                <a:ext uri="{FF2B5EF4-FFF2-40B4-BE49-F238E27FC236}">
                  <a16:creationId xmlns:a16="http://schemas.microsoft.com/office/drawing/2014/main" id="{3197508F-459F-4F79-8C2D-2E6314E100E6}"/>
                </a:ext>
              </a:extLst>
            </p:cNvPr>
            <p:cNvSpPr txBox="1"/>
            <p:nvPr/>
          </p:nvSpPr>
          <p:spPr>
            <a:xfrm>
              <a:off x="762000" y="1248460"/>
              <a:ext cx="363855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b="0" i="0" dirty="0">
                  <a:solidFill>
                    <a:srgbClr val="171923"/>
                  </a:solidFill>
                  <a:effectLst/>
                  <a:latin typeface="inter"/>
                </a:rPr>
                <a:t>As empresas fazem campanhas para os consumidores podem </a:t>
              </a:r>
              <a:r>
                <a:rPr lang="pt-BR" b="1" i="0" dirty="0">
                  <a:solidFill>
                    <a:srgbClr val="171923"/>
                  </a:solidFill>
                  <a:effectLst/>
                  <a:latin typeface="inter"/>
                </a:rPr>
                <a:t>interagir, opinar e indicar</a:t>
              </a:r>
              <a:r>
                <a:rPr lang="pt-BR" b="0" i="0" dirty="0">
                  <a:solidFill>
                    <a:srgbClr val="171923"/>
                  </a:solidFill>
                  <a:effectLst/>
                  <a:latin typeface="inter"/>
                </a:rPr>
                <a:t> para outras pessoas</a:t>
              </a:r>
              <a:endParaRPr lang="pt-BR" dirty="0"/>
            </a:p>
          </p:txBody>
        </p:sp>
      </p:grpSp>
      <p:grpSp>
        <p:nvGrpSpPr>
          <p:cNvPr id="7178" name="Agrupar 7177">
            <a:extLst>
              <a:ext uri="{FF2B5EF4-FFF2-40B4-BE49-F238E27FC236}">
                <a16:creationId xmlns:a16="http://schemas.microsoft.com/office/drawing/2014/main" id="{378390AA-5F1C-4E5B-B22C-E3EE4D655AE7}"/>
              </a:ext>
            </a:extLst>
          </p:cNvPr>
          <p:cNvGrpSpPr/>
          <p:nvPr/>
        </p:nvGrpSpPr>
        <p:grpSpPr>
          <a:xfrm>
            <a:off x="4114800" y="3867150"/>
            <a:ext cx="3943350" cy="2362200"/>
            <a:chOff x="4114800" y="3867150"/>
            <a:chExt cx="3943350" cy="2362200"/>
          </a:xfrm>
        </p:grpSpPr>
        <p:sp>
          <p:nvSpPr>
            <p:cNvPr id="58" name="Balão de Fala: Retângulo 57">
              <a:extLst>
                <a:ext uri="{FF2B5EF4-FFF2-40B4-BE49-F238E27FC236}">
                  <a16:creationId xmlns:a16="http://schemas.microsoft.com/office/drawing/2014/main" id="{BBB11585-2210-436A-BAC9-DC5EE6F33678}"/>
                </a:ext>
              </a:extLst>
            </p:cNvPr>
            <p:cNvSpPr/>
            <p:nvPr/>
          </p:nvSpPr>
          <p:spPr>
            <a:xfrm>
              <a:off x="4114800" y="3867150"/>
              <a:ext cx="3905250" cy="2362200"/>
            </a:xfrm>
            <a:prstGeom prst="wedgeRectCallout">
              <a:avLst>
                <a:gd name="adj1" fmla="val -20196"/>
                <a:gd name="adj2" fmla="val -70834"/>
              </a:avLst>
            </a:prstGeom>
            <a:solidFill>
              <a:srgbClr val="F8E1AE"/>
            </a:solidFill>
            <a:ln w="38100">
              <a:solidFill>
                <a:srgbClr val="D68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5" name="CaixaDeTexto 64">
              <a:extLst>
                <a:ext uri="{FF2B5EF4-FFF2-40B4-BE49-F238E27FC236}">
                  <a16:creationId xmlns:a16="http://schemas.microsoft.com/office/drawing/2014/main" id="{77989D44-516E-44CC-9A3D-36F684004C28}"/>
                </a:ext>
              </a:extLst>
            </p:cNvPr>
            <p:cNvSpPr txBox="1"/>
            <p:nvPr/>
          </p:nvSpPr>
          <p:spPr>
            <a:xfrm>
              <a:off x="4229100" y="4715560"/>
              <a:ext cx="375285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b="0" i="0" dirty="0">
                  <a:solidFill>
                    <a:srgbClr val="171923"/>
                  </a:solidFill>
                  <a:effectLst/>
                  <a:latin typeface="inter"/>
                </a:rPr>
                <a:t>As empresas podem identificar falhas rapidamente, colocando melhorias em prática. Isso era impensável há bem pouco tempo.</a:t>
              </a:r>
              <a:endParaRPr lang="pt-BR" dirty="0"/>
            </a:p>
          </p:txBody>
        </p:sp>
        <p:sp>
          <p:nvSpPr>
            <p:cNvPr id="66" name="CaixaDeTexto 65">
              <a:extLst>
                <a:ext uri="{FF2B5EF4-FFF2-40B4-BE49-F238E27FC236}">
                  <a16:creationId xmlns:a16="http://schemas.microsoft.com/office/drawing/2014/main" id="{2036334C-D859-4E7D-B4C9-262BAE1AEE3B}"/>
                </a:ext>
              </a:extLst>
            </p:cNvPr>
            <p:cNvSpPr txBox="1"/>
            <p:nvPr/>
          </p:nvSpPr>
          <p:spPr>
            <a:xfrm>
              <a:off x="4248150" y="4092058"/>
              <a:ext cx="3810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pt-BR" sz="3600" b="0" i="0" dirty="0">
                  <a:solidFill>
                    <a:srgbClr val="171923"/>
                  </a:solidFill>
                  <a:effectLst/>
                  <a:latin typeface="Bebas Neue" panose="020B0606020202050201" pitchFamily="34" charset="0"/>
                </a:rPr>
                <a:t>Análise e mensuração</a:t>
              </a:r>
            </a:p>
          </p:txBody>
        </p:sp>
      </p:grpSp>
      <p:grpSp>
        <p:nvGrpSpPr>
          <p:cNvPr id="7179" name="Agrupar 7178">
            <a:extLst>
              <a:ext uri="{FF2B5EF4-FFF2-40B4-BE49-F238E27FC236}">
                <a16:creationId xmlns:a16="http://schemas.microsoft.com/office/drawing/2014/main" id="{1BA60E07-35D8-4CE0-946A-FA4AE8A5971D}"/>
              </a:ext>
            </a:extLst>
          </p:cNvPr>
          <p:cNvGrpSpPr/>
          <p:nvPr/>
        </p:nvGrpSpPr>
        <p:grpSpPr>
          <a:xfrm>
            <a:off x="6438900" y="571500"/>
            <a:ext cx="3886200" cy="2114550"/>
            <a:chOff x="6438900" y="571500"/>
            <a:chExt cx="3886200" cy="2114550"/>
          </a:xfrm>
        </p:grpSpPr>
        <p:sp>
          <p:nvSpPr>
            <p:cNvPr id="59" name="Balão de Fala: Retângulo 58">
              <a:extLst>
                <a:ext uri="{FF2B5EF4-FFF2-40B4-BE49-F238E27FC236}">
                  <a16:creationId xmlns:a16="http://schemas.microsoft.com/office/drawing/2014/main" id="{465A4F46-F6DF-4623-AAB2-97CAEFDC235B}"/>
                </a:ext>
              </a:extLst>
            </p:cNvPr>
            <p:cNvSpPr/>
            <p:nvPr/>
          </p:nvSpPr>
          <p:spPr>
            <a:xfrm>
              <a:off x="6438900" y="571500"/>
              <a:ext cx="3790950" cy="2114550"/>
            </a:xfrm>
            <a:prstGeom prst="wedgeRectCallout">
              <a:avLst>
                <a:gd name="adj1" fmla="val 20733"/>
                <a:gd name="adj2" fmla="val 76914"/>
              </a:avLst>
            </a:prstGeom>
            <a:solidFill>
              <a:srgbClr val="F8E1AE"/>
            </a:solidFill>
            <a:ln w="38100">
              <a:solidFill>
                <a:srgbClr val="D68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2" name="CaixaDeTexto 71">
              <a:extLst>
                <a:ext uri="{FF2B5EF4-FFF2-40B4-BE49-F238E27FC236}">
                  <a16:creationId xmlns:a16="http://schemas.microsoft.com/office/drawing/2014/main" id="{F36C13D4-32ED-4849-A382-B7906412A9CE}"/>
                </a:ext>
              </a:extLst>
            </p:cNvPr>
            <p:cNvSpPr txBox="1"/>
            <p:nvPr/>
          </p:nvSpPr>
          <p:spPr>
            <a:xfrm>
              <a:off x="6515100" y="624958"/>
              <a:ext cx="3810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pt-BR" sz="3600" b="0" i="0" dirty="0">
                  <a:solidFill>
                    <a:srgbClr val="171923"/>
                  </a:solidFill>
                  <a:effectLst/>
                  <a:latin typeface="Bebas Neue" panose="020B0606020202050201" pitchFamily="34" charset="0"/>
                </a:rPr>
                <a:t>Mais Oportunidades</a:t>
              </a:r>
            </a:p>
          </p:txBody>
        </p:sp>
        <p:sp>
          <p:nvSpPr>
            <p:cNvPr id="73" name="CaixaDeTexto 72">
              <a:extLst>
                <a:ext uri="{FF2B5EF4-FFF2-40B4-BE49-F238E27FC236}">
                  <a16:creationId xmlns:a16="http://schemas.microsoft.com/office/drawing/2014/main" id="{21B6A41E-6ACC-4FFF-830B-AC0060B7B406}"/>
                </a:ext>
              </a:extLst>
            </p:cNvPr>
            <p:cNvSpPr txBox="1"/>
            <p:nvPr/>
          </p:nvSpPr>
          <p:spPr>
            <a:xfrm>
              <a:off x="6534150" y="1210360"/>
              <a:ext cx="360045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solidFill>
                    <a:srgbClr val="171923"/>
                  </a:solidFill>
                  <a:latin typeface="inter"/>
                </a:rPr>
                <a:t>H</a:t>
              </a:r>
              <a:r>
                <a:rPr lang="pt-BR" i="0" dirty="0">
                  <a:solidFill>
                    <a:srgbClr val="171923"/>
                  </a:solidFill>
                  <a:effectLst/>
                  <a:latin typeface="inter"/>
                </a:rPr>
                <a:t>oje, mesmo as pequenas marcas podem fazer boas campanhas e atrair consumidores do outro lado da cidade, do país e do mundo</a:t>
              </a:r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30900450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55" grpId="0" animBg="1"/>
      <p:bldP spid="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8 Dicas de Marketing Digital para 2021: Confira! - Seo 10 Projetos Digitais">
            <a:extLst>
              <a:ext uri="{FF2B5EF4-FFF2-40B4-BE49-F238E27FC236}">
                <a16:creationId xmlns:a16="http://schemas.microsoft.com/office/drawing/2014/main" id="{F0DA5495-B5A4-45AC-9706-D3792A184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0"/>
            <a:ext cx="11430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D40EF06C-CED6-465B-874C-431FB07F5E77}"/>
              </a:ext>
            </a:extLst>
          </p:cNvPr>
          <p:cNvSpPr/>
          <p:nvPr/>
        </p:nvSpPr>
        <p:spPr>
          <a:xfrm>
            <a:off x="-1524000" y="0"/>
            <a:ext cx="13716000" cy="6857999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B8CF21C-3FB9-41E4-9547-F9E84DA0A046}"/>
              </a:ext>
            </a:extLst>
          </p:cNvPr>
          <p:cNvSpPr txBox="1"/>
          <p:nvPr/>
        </p:nvSpPr>
        <p:spPr>
          <a:xfrm>
            <a:off x="3279082" y="2230854"/>
            <a:ext cx="8618065" cy="2215991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13800" dirty="0">
                <a:solidFill>
                  <a:srgbClr val="FFC857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ebas Neue" panose="020B0606020202050201" pitchFamily="34" charset="0"/>
              </a:rPr>
              <a:t>Pela atenção!</a:t>
            </a:r>
            <a:r>
              <a:rPr lang="pt-BR" sz="138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ebas Neue" panose="020B0606020202050201" pitchFamily="34" charset="0"/>
              </a:rPr>
              <a:t> 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4F2FB0D-0246-4855-A004-B3507618CBF4}"/>
              </a:ext>
            </a:extLst>
          </p:cNvPr>
          <p:cNvSpPr/>
          <p:nvPr/>
        </p:nvSpPr>
        <p:spPr>
          <a:xfrm>
            <a:off x="4319336" y="1158039"/>
            <a:ext cx="5834314" cy="224589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200" dirty="0">
                <a:solidFill>
                  <a:schemeClr val="bg1"/>
                </a:solidFill>
                <a:latin typeface="Baby Child" panose="02000507000000020004" pitchFamily="50" charset="0"/>
              </a:rPr>
              <a:t>Muito obrigado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9301DE36-885D-481C-ADBE-758E12B705E8}"/>
              </a:ext>
            </a:extLst>
          </p:cNvPr>
          <p:cNvSpPr/>
          <p:nvPr/>
        </p:nvSpPr>
        <p:spPr>
          <a:xfrm>
            <a:off x="2852488" y="4317914"/>
            <a:ext cx="8871284" cy="4090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79000">
                <a:schemeClr val="bg1">
                  <a:lumMod val="85000"/>
                </a:schemeClr>
              </a:gs>
              <a:gs pos="98000">
                <a:srgbClr val="F6F6F6">
                  <a:alpha val="0"/>
                </a:srgbClr>
              </a:gs>
              <a:gs pos="0">
                <a:srgbClr val="F6F6F6">
                  <a:alpha val="0"/>
                </a:srgbClr>
              </a:gs>
              <a:gs pos="26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badi" panose="020B0604020104020204" pitchFamily="34" charset="0"/>
              </a:rPr>
              <a:t>Caio Alves Sampaio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320DBD2E-5C70-4C20-BDF1-049E6FD84468}"/>
              </a:ext>
            </a:extLst>
          </p:cNvPr>
          <p:cNvGrpSpPr/>
          <p:nvPr/>
        </p:nvGrpSpPr>
        <p:grpSpPr>
          <a:xfrm>
            <a:off x="-10556703" y="0"/>
            <a:ext cx="12416585" cy="6858000"/>
            <a:chOff x="0" y="0"/>
            <a:chExt cx="12416585" cy="6858000"/>
          </a:xfrm>
        </p:grpSpPr>
        <p:sp>
          <p:nvSpPr>
            <p:cNvPr id="5" name="Retângulo: Cantos Superiores Arredondados 4">
              <a:extLst>
                <a:ext uri="{FF2B5EF4-FFF2-40B4-BE49-F238E27FC236}">
                  <a16:creationId xmlns:a16="http://schemas.microsoft.com/office/drawing/2014/main" id="{81EC700A-1E8B-4AD8-A87F-0A9BD0DCAA50}"/>
                </a:ext>
              </a:extLst>
            </p:cNvPr>
            <p:cNvSpPr/>
            <p:nvPr/>
          </p:nvSpPr>
          <p:spPr>
            <a:xfrm rot="5400000">
              <a:off x="11257544" y="5698958"/>
              <a:ext cx="1660357" cy="657725"/>
            </a:xfrm>
            <a:prstGeom prst="round2SameRect">
              <a:avLst/>
            </a:prstGeom>
            <a:solidFill>
              <a:srgbClr val="D08F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latin typeface="Bebas Neue" panose="020B0606020202050201" pitchFamily="34" charset="0"/>
                </a:rPr>
                <a:t>O que é?</a:t>
              </a: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E3534912-6F35-4027-8970-72BE52ACDB15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33CBEA7C-7B7F-48E6-A1AD-8620E0C2BAC4}"/>
              </a:ext>
            </a:extLst>
          </p:cNvPr>
          <p:cNvGrpSpPr/>
          <p:nvPr/>
        </p:nvGrpSpPr>
        <p:grpSpPr>
          <a:xfrm>
            <a:off x="-10917654" y="0"/>
            <a:ext cx="12360438" cy="6858000"/>
            <a:chOff x="0" y="0"/>
            <a:chExt cx="12360438" cy="6858000"/>
          </a:xfrm>
        </p:grpSpPr>
        <p:sp>
          <p:nvSpPr>
            <p:cNvPr id="10" name="Retângulo: Cantos Superiores Arredondados 9">
              <a:extLst>
                <a:ext uri="{FF2B5EF4-FFF2-40B4-BE49-F238E27FC236}">
                  <a16:creationId xmlns:a16="http://schemas.microsoft.com/office/drawing/2014/main" id="{C7C10DE4-D251-4CF5-8BCF-A1CCBD1861CD}"/>
                </a:ext>
              </a:extLst>
            </p:cNvPr>
            <p:cNvSpPr/>
            <p:nvPr/>
          </p:nvSpPr>
          <p:spPr>
            <a:xfrm rot="5400000">
              <a:off x="11181346" y="4058651"/>
              <a:ext cx="1788687" cy="569497"/>
            </a:xfrm>
            <a:prstGeom prst="round2SameRect">
              <a:avLst/>
            </a:prstGeom>
            <a:solidFill>
              <a:srgbClr val="FFC8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latin typeface="Bebas Neue" panose="020B0606020202050201" pitchFamily="34" charset="0"/>
                </a:rPr>
                <a:t>história</a:t>
              </a:r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2ADD526A-52A5-48F1-AC0E-C7FF9A0726DB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7170" name="Picture 2" descr="Victor Berriel on Twitter: &amp;quot;Dica pra vida de vocês: sempre que na paleta de  cores pra um cliente tiver preto e branco, nunca use literalmente PRETO e  BRANCO. Faz uma baita diferença">
            <a:extLst>
              <a:ext uri="{FF2B5EF4-FFF2-40B4-BE49-F238E27FC236}">
                <a16:creationId xmlns:a16="http://schemas.microsoft.com/office/drawing/2014/main" id="{E1E2EC8D-6A05-407A-88AF-967D15B65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00713" y="3018929"/>
            <a:ext cx="3059029" cy="236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Pin em Help Digital">
            <a:extLst>
              <a:ext uri="{FF2B5EF4-FFF2-40B4-BE49-F238E27FC236}">
                <a16:creationId xmlns:a16="http://schemas.microsoft.com/office/drawing/2014/main" id="{1E0BD5DF-582A-46FC-9634-678460C0C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5747" y="3867150"/>
            <a:ext cx="701040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F0AF98D-D691-42EF-ABD1-7460823A250E}"/>
              </a:ext>
            </a:extLst>
          </p:cNvPr>
          <p:cNvGrpSpPr/>
          <p:nvPr/>
        </p:nvGrpSpPr>
        <p:grpSpPr>
          <a:xfrm>
            <a:off x="-11262560" y="0"/>
            <a:ext cx="12400540" cy="6858000"/>
            <a:chOff x="0" y="0"/>
            <a:chExt cx="12400540" cy="6858000"/>
          </a:xfrm>
        </p:grpSpPr>
        <p:sp>
          <p:nvSpPr>
            <p:cNvPr id="13" name="Retângulo: Cantos Superiores Arredondados 12">
              <a:extLst>
                <a:ext uri="{FF2B5EF4-FFF2-40B4-BE49-F238E27FC236}">
                  <a16:creationId xmlns:a16="http://schemas.microsoft.com/office/drawing/2014/main" id="{0A06D5AE-DACA-413B-AD88-943D1C9BE416}"/>
                </a:ext>
              </a:extLst>
            </p:cNvPr>
            <p:cNvSpPr/>
            <p:nvPr/>
          </p:nvSpPr>
          <p:spPr>
            <a:xfrm rot="5400000">
              <a:off x="11189363" y="2253918"/>
              <a:ext cx="1764629" cy="657725"/>
            </a:xfrm>
            <a:prstGeom prst="round2Same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dirty="0">
                  <a:latin typeface="Bebas Neue" panose="020B0606020202050201" pitchFamily="34" charset="0"/>
                </a:rPr>
                <a:t>Elementos</a:t>
              </a: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15E39BB7-43F7-48FB-8F42-471B36A6D916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4BD2B58-8FFB-4AF9-907F-75F4AAF6CA80}"/>
              </a:ext>
            </a:extLst>
          </p:cNvPr>
          <p:cNvGrpSpPr/>
          <p:nvPr/>
        </p:nvGrpSpPr>
        <p:grpSpPr>
          <a:xfrm>
            <a:off x="-11522237" y="0"/>
            <a:ext cx="12448668" cy="6858000"/>
            <a:chOff x="0" y="0"/>
            <a:chExt cx="12448668" cy="6858000"/>
          </a:xfrm>
        </p:grpSpPr>
        <p:sp>
          <p:nvSpPr>
            <p:cNvPr id="18" name="Retângulo: Cantos Superiores Arredondados 17">
              <a:extLst>
                <a:ext uri="{FF2B5EF4-FFF2-40B4-BE49-F238E27FC236}">
                  <a16:creationId xmlns:a16="http://schemas.microsoft.com/office/drawing/2014/main" id="{1E492F6C-0A6D-423E-BC9E-450ECC6720EE}"/>
                </a:ext>
              </a:extLst>
            </p:cNvPr>
            <p:cNvSpPr/>
            <p:nvPr/>
          </p:nvSpPr>
          <p:spPr>
            <a:xfrm rot="5400000">
              <a:off x="11253536" y="537415"/>
              <a:ext cx="1732539" cy="657725"/>
            </a:xfrm>
            <a:prstGeom prst="round2Same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dirty="0">
                  <a:latin typeface="Bebas Neue" panose="020B0606020202050201" pitchFamily="34" charset="0"/>
                </a:rPr>
                <a:t>Vantagens</a:t>
              </a:r>
              <a:endParaRPr lang="pt-BR" sz="3600" dirty="0">
                <a:latin typeface="Bebas Neue" panose="020B0606020202050201" pitchFamily="34" charset="0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254BE114-2266-418B-9551-1FD578E68019}"/>
                </a:ext>
              </a:extLst>
            </p:cNvPr>
            <p:cNvSpPr/>
            <p:nvPr/>
          </p:nvSpPr>
          <p:spPr>
            <a:xfrm>
              <a:off x="0" y="0"/>
              <a:ext cx="118076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0A30F0FA-4AE5-4138-B9E3-2862B9C11A0F}"/>
              </a:ext>
            </a:extLst>
          </p:cNvPr>
          <p:cNvCxnSpPr>
            <a:cxnSpLocks/>
          </p:cNvCxnSpPr>
          <p:nvPr/>
        </p:nvCxnSpPr>
        <p:spPr>
          <a:xfrm>
            <a:off x="-8420100" y="3295650"/>
            <a:ext cx="7315200" cy="0"/>
          </a:xfrm>
          <a:prstGeom prst="line">
            <a:avLst/>
          </a:prstGeom>
          <a:ln w="38100">
            <a:solidFill>
              <a:srgbClr val="EFBB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lipse 30">
            <a:extLst>
              <a:ext uri="{FF2B5EF4-FFF2-40B4-BE49-F238E27FC236}">
                <a16:creationId xmlns:a16="http://schemas.microsoft.com/office/drawing/2014/main" id="{A01D1B00-7EEA-43D6-8DCA-A60446939083}"/>
              </a:ext>
            </a:extLst>
          </p:cNvPr>
          <p:cNvSpPr/>
          <p:nvPr/>
        </p:nvSpPr>
        <p:spPr>
          <a:xfrm>
            <a:off x="-8686800" y="3067050"/>
            <a:ext cx="476250" cy="476250"/>
          </a:xfrm>
          <a:prstGeom prst="ellipse">
            <a:avLst/>
          </a:prstGeom>
          <a:solidFill>
            <a:srgbClr val="D68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Elipse 54">
            <a:extLst>
              <a:ext uri="{FF2B5EF4-FFF2-40B4-BE49-F238E27FC236}">
                <a16:creationId xmlns:a16="http://schemas.microsoft.com/office/drawing/2014/main" id="{58947D74-4D2F-4460-9C6B-B0EA42B3B055}"/>
              </a:ext>
            </a:extLst>
          </p:cNvPr>
          <p:cNvSpPr/>
          <p:nvPr/>
        </p:nvSpPr>
        <p:spPr>
          <a:xfrm>
            <a:off x="-5238750" y="3048000"/>
            <a:ext cx="476250" cy="476250"/>
          </a:xfrm>
          <a:prstGeom prst="ellipse">
            <a:avLst/>
          </a:prstGeom>
          <a:solidFill>
            <a:srgbClr val="D68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8BF6BBD5-47FA-42D6-8EC3-31E96EC9D5D8}"/>
              </a:ext>
            </a:extLst>
          </p:cNvPr>
          <p:cNvSpPr/>
          <p:nvPr/>
        </p:nvSpPr>
        <p:spPr>
          <a:xfrm>
            <a:off x="-1409700" y="3067050"/>
            <a:ext cx="476250" cy="476250"/>
          </a:xfrm>
          <a:prstGeom prst="ellipse">
            <a:avLst/>
          </a:prstGeom>
          <a:solidFill>
            <a:srgbClr val="D68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177" name="Agrupar 7176">
            <a:extLst>
              <a:ext uri="{FF2B5EF4-FFF2-40B4-BE49-F238E27FC236}">
                <a16:creationId xmlns:a16="http://schemas.microsoft.com/office/drawing/2014/main" id="{B499AA4D-CCF8-4572-8CC7-FF56B5A46326}"/>
              </a:ext>
            </a:extLst>
          </p:cNvPr>
          <p:cNvGrpSpPr/>
          <p:nvPr/>
        </p:nvGrpSpPr>
        <p:grpSpPr>
          <a:xfrm>
            <a:off x="-9544050" y="514350"/>
            <a:ext cx="3810000" cy="2114550"/>
            <a:chOff x="723900" y="514350"/>
            <a:chExt cx="3810000" cy="2114550"/>
          </a:xfrm>
        </p:grpSpPr>
        <p:sp>
          <p:nvSpPr>
            <p:cNvPr id="7168" name="Balão de Fala: Retângulo 7167">
              <a:extLst>
                <a:ext uri="{FF2B5EF4-FFF2-40B4-BE49-F238E27FC236}">
                  <a16:creationId xmlns:a16="http://schemas.microsoft.com/office/drawing/2014/main" id="{8FAA5C49-B429-4A00-95EB-B4805CAE3BF9}"/>
                </a:ext>
              </a:extLst>
            </p:cNvPr>
            <p:cNvSpPr/>
            <p:nvPr/>
          </p:nvSpPr>
          <p:spPr>
            <a:xfrm>
              <a:off x="723900" y="514350"/>
              <a:ext cx="3810000" cy="2114550"/>
            </a:xfrm>
            <a:prstGeom prst="wedgeRectCallout">
              <a:avLst>
                <a:gd name="adj1" fmla="val -20333"/>
                <a:gd name="adj2" fmla="val 76914"/>
              </a:avLst>
            </a:prstGeom>
            <a:solidFill>
              <a:srgbClr val="F8E1AE"/>
            </a:solidFill>
            <a:ln w="38100">
              <a:solidFill>
                <a:srgbClr val="D68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1" name="CaixaDeTexto 60">
              <a:extLst>
                <a:ext uri="{FF2B5EF4-FFF2-40B4-BE49-F238E27FC236}">
                  <a16:creationId xmlns:a16="http://schemas.microsoft.com/office/drawing/2014/main" id="{19F12927-EF91-4932-A9B7-43648EBD0277}"/>
                </a:ext>
              </a:extLst>
            </p:cNvPr>
            <p:cNvSpPr txBox="1"/>
            <p:nvPr/>
          </p:nvSpPr>
          <p:spPr>
            <a:xfrm>
              <a:off x="838200" y="624958"/>
              <a:ext cx="268605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pt-BR" sz="3600" b="0" i="0" dirty="0">
                  <a:solidFill>
                    <a:srgbClr val="171923"/>
                  </a:solidFill>
                  <a:effectLst/>
                  <a:latin typeface="Bebas Neue" panose="020B0606020202050201" pitchFamily="34" charset="0"/>
                </a:rPr>
                <a:t>Interatividade</a:t>
              </a:r>
            </a:p>
          </p:txBody>
        </p:sp>
        <p:sp>
          <p:nvSpPr>
            <p:cNvPr id="63" name="CaixaDeTexto 62">
              <a:extLst>
                <a:ext uri="{FF2B5EF4-FFF2-40B4-BE49-F238E27FC236}">
                  <a16:creationId xmlns:a16="http://schemas.microsoft.com/office/drawing/2014/main" id="{3197508F-459F-4F79-8C2D-2E6314E100E6}"/>
                </a:ext>
              </a:extLst>
            </p:cNvPr>
            <p:cNvSpPr txBox="1"/>
            <p:nvPr/>
          </p:nvSpPr>
          <p:spPr>
            <a:xfrm>
              <a:off x="762000" y="1248460"/>
              <a:ext cx="363855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b="0" i="0" dirty="0">
                  <a:solidFill>
                    <a:srgbClr val="171923"/>
                  </a:solidFill>
                  <a:effectLst/>
                  <a:latin typeface="inter"/>
                </a:rPr>
                <a:t>As empresas fazem campanhas para os consumidores podem </a:t>
              </a:r>
              <a:r>
                <a:rPr lang="pt-BR" b="1" i="0" dirty="0">
                  <a:solidFill>
                    <a:srgbClr val="171923"/>
                  </a:solidFill>
                  <a:effectLst/>
                  <a:latin typeface="inter"/>
                </a:rPr>
                <a:t>interagir, opinar e indicar</a:t>
              </a:r>
              <a:r>
                <a:rPr lang="pt-BR" b="0" i="0" dirty="0">
                  <a:solidFill>
                    <a:srgbClr val="171923"/>
                  </a:solidFill>
                  <a:effectLst/>
                  <a:latin typeface="inter"/>
                </a:rPr>
                <a:t> para outras pessoas</a:t>
              </a:r>
              <a:endParaRPr lang="pt-BR" dirty="0"/>
            </a:p>
          </p:txBody>
        </p:sp>
      </p:grpSp>
      <p:grpSp>
        <p:nvGrpSpPr>
          <p:cNvPr id="7178" name="Agrupar 7177">
            <a:extLst>
              <a:ext uri="{FF2B5EF4-FFF2-40B4-BE49-F238E27FC236}">
                <a16:creationId xmlns:a16="http://schemas.microsoft.com/office/drawing/2014/main" id="{378390AA-5F1C-4E5B-B22C-E3EE4D655AE7}"/>
              </a:ext>
            </a:extLst>
          </p:cNvPr>
          <p:cNvGrpSpPr/>
          <p:nvPr/>
        </p:nvGrpSpPr>
        <p:grpSpPr>
          <a:xfrm>
            <a:off x="-6153150" y="3867150"/>
            <a:ext cx="3943350" cy="2362200"/>
            <a:chOff x="4114800" y="3867150"/>
            <a:chExt cx="3943350" cy="2362200"/>
          </a:xfrm>
        </p:grpSpPr>
        <p:sp>
          <p:nvSpPr>
            <p:cNvPr id="58" name="Balão de Fala: Retângulo 57">
              <a:extLst>
                <a:ext uri="{FF2B5EF4-FFF2-40B4-BE49-F238E27FC236}">
                  <a16:creationId xmlns:a16="http://schemas.microsoft.com/office/drawing/2014/main" id="{BBB11585-2210-436A-BAC9-DC5EE6F33678}"/>
                </a:ext>
              </a:extLst>
            </p:cNvPr>
            <p:cNvSpPr/>
            <p:nvPr/>
          </p:nvSpPr>
          <p:spPr>
            <a:xfrm>
              <a:off x="4114800" y="3867150"/>
              <a:ext cx="3905250" cy="2362200"/>
            </a:xfrm>
            <a:prstGeom prst="wedgeRectCallout">
              <a:avLst>
                <a:gd name="adj1" fmla="val -20196"/>
                <a:gd name="adj2" fmla="val -70834"/>
              </a:avLst>
            </a:prstGeom>
            <a:solidFill>
              <a:srgbClr val="F8E1AE"/>
            </a:solidFill>
            <a:ln w="38100">
              <a:solidFill>
                <a:srgbClr val="D68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5" name="CaixaDeTexto 64">
              <a:extLst>
                <a:ext uri="{FF2B5EF4-FFF2-40B4-BE49-F238E27FC236}">
                  <a16:creationId xmlns:a16="http://schemas.microsoft.com/office/drawing/2014/main" id="{77989D44-516E-44CC-9A3D-36F684004C28}"/>
                </a:ext>
              </a:extLst>
            </p:cNvPr>
            <p:cNvSpPr txBox="1"/>
            <p:nvPr/>
          </p:nvSpPr>
          <p:spPr>
            <a:xfrm>
              <a:off x="4229100" y="4715560"/>
              <a:ext cx="375285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b="0" i="0" dirty="0">
                  <a:solidFill>
                    <a:srgbClr val="171923"/>
                  </a:solidFill>
                  <a:effectLst/>
                  <a:latin typeface="inter"/>
                </a:rPr>
                <a:t>As empresas podem identificar falhas rapidamente, colocando melhorias em prática. Isso era impensável há bem pouco tempo.</a:t>
              </a:r>
              <a:endParaRPr lang="pt-BR" dirty="0"/>
            </a:p>
          </p:txBody>
        </p:sp>
        <p:sp>
          <p:nvSpPr>
            <p:cNvPr id="66" name="CaixaDeTexto 65">
              <a:extLst>
                <a:ext uri="{FF2B5EF4-FFF2-40B4-BE49-F238E27FC236}">
                  <a16:creationId xmlns:a16="http://schemas.microsoft.com/office/drawing/2014/main" id="{2036334C-D859-4E7D-B4C9-262BAE1AEE3B}"/>
                </a:ext>
              </a:extLst>
            </p:cNvPr>
            <p:cNvSpPr txBox="1"/>
            <p:nvPr/>
          </p:nvSpPr>
          <p:spPr>
            <a:xfrm>
              <a:off x="4248150" y="4092058"/>
              <a:ext cx="3810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pt-BR" sz="3600" b="0" i="0" dirty="0">
                  <a:solidFill>
                    <a:srgbClr val="171923"/>
                  </a:solidFill>
                  <a:effectLst/>
                  <a:latin typeface="Bebas Neue" panose="020B0606020202050201" pitchFamily="34" charset="0"/>
                </a:rPr>
                <a:t>Análise e mensuração</a:t>
              </a:r>
            </a:p>
          </p:txBody>
        </p:sp>
      </p:grpSp>
      <p:grpSp>
        <p:nvGrpSpPr>
          <p:cNvPr id="7179" name="Agrupar 7178">
            <a:extLst>
              <a:ext uri="{FF2B5EF4-FFF2-40B4-BE49-F238E27FC236}">
                <a16:creationId xmlns:a16="http://schemas.microsoft.com/office/drawing/2014/main" id="{1BA60E07-35D8-4CE0-946A-FA4AE8A5971D}"/>
              </a:ext>
            </a:extLst>
          </p:cNvPr>
          <p:cNvGrpSpPr/>
          <p:nvPr/>
        </p:nvGrpSpPr>
        <p:grpSpPr>
          <a:xfrm>
            <a:off x="-3829050" y="571500"/>
            <a:ext cx="3886200" cy="2114550"/>
            <a:chOff x="6438900" y="571500"/>
            <a:chExt cx="3886200" cy="2114550"/>
          </a:xfrm>
        </p:grpSpPr>
        <p:sp>
          <p:nvSpPr>
            <p:cNvPr id="59" name="Balão de Fala: Retângulo 58">
              <a:extLst>
                <a:ext uri="{FF2B5EF4-FFF2-40B4-BE49-F238E27FC236}">
                  <a16:creationId xmlns:a16="http://schemas.microsoft.com/office/drawing/2014/main" id="{465A4F46-F6DF-4623-AAB2-97CAEFDC235B}"/>
                </a:ext>
              </a:extLst>
            </p:cNvPr>
            <p:cNvSpPr/>
            <p:nvPr/>
          </p:nvSpPr>
          <p:spPr>
            <a:xfrm>
              <a:off x="6438900" y="571500"/>
              <a:ext cx="3790950" cy="2114550"/>
            </a:xfrm>
            <a:prstGeom prst="wedgeRectCallout">
              <a:avLst>
                <a:gd name="adj1" fmla="val 20733"/>
                <a:gd name="adj2" fmla="val 76914"/>
              </a:avLst>
            </a:prstGeom>
            <a:solidFill>
              <a:srgbClr val="F8E1AE"/>
            </a:solidFill>
            <a:ln w="38100">
              <a:solidFill>
                <a:srgbClr val="D68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2" name="CaixaDeTexto 71">
              <a:extLst>
                <a:ext uri="{FF2B5EF4-FFF2-40B4-BE49-F238E27FC236}">
                  <a16:creationId xmlns:a16="http://schemas.microsoft.com/office/drawing/2014/main" id="{F36C13D4-32ED-4849-A382-B7906412A9CE}"/>
                </a:ext>
              </a:extLst>
            </p:cNvPr>
            <p:cNvSpPr txBox="1"/>
            <p:nvPr/>
          </p:nvSpPr>
          <p:spPr>
            <a:xfrm>
              <a:off x="6515100" y="624958"/>
              <a:ext cx="3810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pt-BR" sz="3600" b="0" i="0" dirty="0">
                  <a:solidFill>
                    <a:srgbClr val="171923"/>
                  </a:solidFill>
                  <a:effectLst/>
                  <a:latin typeface="Bebas Neue" panose="020B0606020202050201" pitchFamily="34" charset="0"/>
                </a:rPr>
                <a:t>Mais Oportunidades</a:t>
              </a:r>
            </a:p>
          </p:txBody>
        </p:sp>
        <p:sp>
          <p:nvSpPr>
            <p:cNvPr id="73" name="CaixaDeTexto 72">
              <a:extLst>
                <a:ext uri="{FF2B5EF4-FFF2-40B4-BE49-F238E27FC236}">
                  <a16:creationId xmlns:a16="http://schemas.microsoft.com/office/drawing/2014/main" id="{21B6A41E-6ACC-4FFF-830B-AC0060B7B406}"/>
                </a:ext>
              </a:extLst>
            </p:cNvPr>
            <p:cNvSpPr txBox="1"/>
            <p:nvPr/>
          </p:nvSpPr>
          <p:spPr>
            <a:xfrm>
              <a:off x="6534150" y="1210360"/>
              <a:ext cx="360045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solidFill>
                    <a:srgbClr val="171923"/>
                  </a:solidFill>
                  <a:latin typeface="inter"/>
                </a:rPr>
                <a:t>H</a:t>
              </a:r>
              <a:r>
                <a:rPr lang="pt-BR" i="0" dirty="0">
                  <a:solidFill>
                    <a:srgbClr val="171923"/>
                  </a:solidFill>
                  <a:effectLst/>
                  <a:latin typeface="inter"/>
                </a:rPr>
                <a:t>oje, mesmo as pequenas marcas podem fazer boas campanhas e atrair consumidores do outro lado da cidade, do país e do mundo</a:t>
              </a:r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42329883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513</Words>
  <Application>Microsoft Office PowerPoint</Application>
  <PresentationFormat>Widescreen</PresentationFormat>
  <Paragraphs>87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4" baseType="lpstr">
      <vt:lpstr>Abadi</vt:lpstr>
      <vt:lpstr>Arial</vt:lpstr>
      <vt:lpstr>Baby Child</vt:lpstr>
      <vt:lpstr>Bebas Neue</vt:lpstr>
      <vt:lpstr>Calibri</vt:lpstr>
      <vt:lpstr>Calibri Light</vt:lpstr>
      <vt:lpstr>inter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CAIO ALVES SAMPAIO</dc:creator>
  <cp:lastModifiedBy>CAIO ALVES SAMPAIO</cp:lastModifiedBy>
  <cp:revision>1</cp:revision>
  <dcterms:created xsi:type="dcterms:W3CDTF">2021-12-14T16:21:36Z</dcterms:created>
  <dcterms:modified xsi:type="dcterms:W3CDTF">2021-12-15T03:54:33Z</dcterms:modified>
</cp:coreProperties>
</file>