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0" r:id="rId3"/>
    <p:sldId id="258" r:id="rId4"/>
    <p:sldId id="262" r:id="rId5"/>
    <p:sldId id="263" r:id="rId6"/>
    <p:sldId id="264" r:id="rId7"/>
    <p:sldId id="265" r:id="rId8"/>
    <p:sldId id="259" r:id="rId9"/>
    <p:sldId id="266" r:id="rId10"/>
    <p:sldId id="267" r:id="rId1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A5858"/>
    <a:srgbClr val="DBDBDB"/>
    <a:srgbClr val="000000"/>
    <a:srgbClr val="9F2B28"/>
    <a:srgbClr val="52494C"/>
    <a:srgbClr val="A19997"/>
    <a:srgbClr val="C8C2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5441" autoAdjust="0"/>
    <p:restoredTop sz="94660"/>
  </p:normalViewPr>
  <p:slideViewPr>
    <p:cSldViewPr snapToGrid="0">
      <p:cViewPr>
        <p:scale>
          <a:sx n="40" d="100"/>
          <a:sy n="40" d="100"/>
        </p:scale>
        <p:origin x="1470" y="7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Planilha1!$B$1</c:f>
              <c:strCache>
                <c:ptCount val="1"/>
                <c:pt idx="0">
                  <c:v>Vendas</c:v>
                </c:pt>
              </c:strCache>
            </c:strRef>
          </c:tx>
          <c:dPt>
            <c:idx val="0"/>
            <c:bubble3D val="0"/>
            <c:spPr>
              <a:solidFill>
                <a:srgbClr val="00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E2A-43E4-8E9C-678B75C19D2E}"/>
              </c:ext>
            </c:extLst>
          </c:dPt>
          <c:dPt>
            <c:idx val="1"/>
            <c:bubble3D val="0"/>
            <c:spPr>
              <a:solidFill>
                <a:srgbClr val="5A5858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E2A-43E4-8E9C-678B75C19D2E}"/>
              </c:ext>
            </c:extLst>
          </c:dPt>
          <c:dPt>
            <c:idx val="2"/>
            <c:bubble3D val="0"/>
            <c:spPr>
              <a:solidFill>
                <a:srgbClr val="DBDBDB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EE2A-43E4-8E9C-678B75C19D2E}"/>
              </c:ext>
            </c:extLst>
          </c:dPt>
          <c:dPt>
            <c:idx val="3"/>
            <c:bubble3D val="0"/>
            <c:spPr>
              <a:solidFill>
                <a:srgbClr val="9F2B28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EE2A-43E4-8E9C-678B75C19D2E}"/>
              </c:ext>
            </c:extLst>
          </c:dPt>
          <c:cat>
            <c:strRef>
              <c:f>Planilha1!$A$2:$A$5</c:f>
              <c:strCache>
                <c:ptCount val="4"/>
                <c:pt idx="0">
                  <c:v>1º Tri</c:v>
                </c:pt>
                <c:pt idx="1">
                  <c:v>2º Tri</c:v>
                </c:pt>
                <c:pt idx="2">
                  <c:v>3º Tri</c:v>
                </c:pt>
                <c:pt idx="3">
                  <c:v>4º Tri</c:v>
                </c:pt>
              </c:strCache>
            </c:strRef>
          </c:cat>
          <c:val>
            <c:numRef>
              <c:f>Planilha1!$B$2:$B$5</c:f>
              <c:numCache>
                <c:formatCode>General</c:formatCode>
                <c:ptCount val="4"/>
                <c:pt idx="0">
                  <c:v>2.5</c:v>
                </c:pt>
                <c:pt idx="1">
                  <c:v>2.5</c:v>
                </c:pt>
                <c:pt idx="2">
                  <c:v>2.5</c:v>
                </c:pt>
                <c:pt idx="3">
                  <c:v>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E2A-43E4-8E9C-678B75C19D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CCFB7C-AC54-4B7F-A9B4-0051088927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9115AC3-1CC5-4DA8-BD94-51B6B1025E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9CB78A7-AC04-4357-859E-07107BA504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71ACE-C49F-4692-A785-095FDCCE20C7}" type="datetimeFigureOut">
              <a:rPr lang="pt-BR" smtClean="0"/>
              <a:t>14/12/2021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6868BCC-6B74-4D88-892D-C5E1A154E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914E291-8DE7-4907-B80B-B37942963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A6E64-77F5-4EAF-9695-D33BFDEAB75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14028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6B68BE-E0D4-434E-A9C5-5B16BD99BA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2136A96-FE8F-4A55-AB8A-2647A908E4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FEF501B-6587-49E9-AD8D-DE0100CD4B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71ACE-C49F-4692-A785-095FDCCE20C7}" type="datetimeFigureOut">
              <a:rPr lang="pt-BR" smtClean="0"/>
              <a:t>14/12/2021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6A27183-AAEF-493C-820B-9982ED052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3B47AF1-B16D-4333-B617-B5DCBF454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A6E64-77F5-4EAF-9695-D33BFDEAB75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711019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E6BBF9-A429-4596-8D4A-4908E65A56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F697A2D-7AEC-47CB-9033-D6F86194B7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3DD6D82-2BEF-4FF4-A8EA-C1B6870568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71ACE-C49F-4692-A785-095FDCCE20C7}" type="datetimeFigureOut">
              <a:rPr lang="pt-BR" smtClean="0"/>
              <a:t>14/12/2021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8056472-2630-4838-AF7B-7788ED8B8A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3D1EBC1-5F2A-4850-952D-2D2AF309E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A6E64-77F5-4EAF-9695-D33BFDEAB75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02304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EC66C9-BABF-4E0C-8898-44D8A97A83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0C3FD43-6365-46C6-ACD7-A5EC5DB513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C5A0452-7408-4CA2-9146-74F0B2204C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9C09D9C-D444-41B0-9A56-2DC970EB8C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71ACE-C49F-4692-A785-095FDCCE20C7}" type="datetimeFigureOut">
              <a:rPr lang="pt-BR" smtClean="0"/>
              <a:t>14/12/2021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DD231F7-7563-46EC-9C4C-0B614E3CFF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13EFA43-7BA5-4B6F-8085-7D199EA292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A6E64-77F5-4EAF-9695-D33BFDEAB75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27674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A2D759-54C1-4471-9454-5953ABBEE7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C1BB719-E5CA-4AEA-828E-792949374C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6DF2F18-DDA3-4283-921E-3AABB4380D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F1A2E99C-20C1-491C-85BC-7C1747E0D47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3504D91D-5CD9-4FFA-9BFC-5B4B0B0DE56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F8D1C23A-5B81-43DA-A91D-9526F7D8B4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71ACE-C49F-4692-A785-095FDCCE20C7}" type="datetimeFigureOut">
              <a:rPr lang="pt-BR" smtClean="0"/>
              <a:t>14/12/2021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D122AAE3-42E8-413F-8E70-BD7837320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68BC66A3-5B84-4B0F-9956-D06A6927C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A6E64-77F5-4EAF-9695-D33BFDEAB75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3269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58FCDAE-1CE5-4384-9769-195EBB35C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D2D4F631-77F8-49F5-994A-E162662C0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71ACE-C49F-4692-A785-095FDCCE20C7}" type="datetimeFigureOut">
              <a:rPr lang="pt-BR" smtClean="0"/>
              <a:t>14/12/2021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383EB557-345D-48E7-BAC5-F03594F88D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EBB9080B-3C51-418F-8E64-8BD1AE8E9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A6E64-77F5-4EAF-9695-D33BFDEAB75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771266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88021C50-C654-4A2C-8F68-9A00B387A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71ACE-C49F-4692-A785-095FDCCE20C7}" type="datetimeFigureOut">
              <a:rPr lang="pt-BR" smtClean="0"/>
              <a:t>14/12/2021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0F7C1C03-5594-4326-9E51-6B28D99109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34F915EA-1B76-4DA4-8BC8-87CB44C676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A6E64-77F5-4EAF-9695-D33BFDEAB75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811379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D42331-1F3D-4951-8EA7-8AAF866700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97A6CE3-36DB-477B-987A-DB33021A89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49F6376-53E4-4048-8EC3-A0A29C7B6F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2D1FD91-C044-4BD5-BDF8-54EE55228B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71ACE-C49F-4692-A785-095FDCCE20C7}" type="datetimeFigureOut">
              <a:rPr lang="pt-BR" smtClean="0"/>
              <a:t>14/12/2021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B033C34-BCA3-49F4-AD12-24C2A3D512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7BD0B1F-04DD-4A0E-906B-A1E9CEC57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A6E64-77F5-4EAF-9695-D33BFDEAB75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73491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E26C16-E7C4-4729-ACF8-C6AA7D4D2F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F555B48F-2D22-4D1D-80C3-125E39BC02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66F1A46-76E5-4A3A-9312-EEF44B9E79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F681786-7DB8-4DEA-A277-0A7DB72C1E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71ACE-C49F-4692-A785-095FDCCE20C7}" type="datetimeFigureOut">
              <a:rPr lang="pt-BR" smtClean="0"/>
              <a:t>14/12/2021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4C61A67-3FCE-4606-835D-B9C52C0955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9947FEE-68C0-4D8B-9A35-E0962E48F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A6E64-77F5-4EAF-9695-D33BFDEAB75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389425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5F80D3-4599-43BA-BDB6-C378EF879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385F45C-F15E-4F4D-85A5-9BEC72E91F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C6F73BA-B59C-4BC0-B1DB-0F11FE5F4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71ACE-C49F-4692-A785-095FDCCE20C7}" type="datetimeFigureOut">
              <a:rPr lang="pt-BR" smtClean="0"/>
              <a:t>14/12/2021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3DFF08E-181A-4E92-BB5A-8927F62A7B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A38F1B8-3583-48A3-8148-7A2C2EE664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A6E64-77F5-4EAF-9695-D33BFDEAB75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252686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508C239-5E52-4848-B305-D517EBA4DA3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9C2A8EE-66CD-4E3C-BB6A-0A5AFDCD60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BF646C0-9FE5-44CE-8B68-F5F612B86F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71ACE-C49F-4692-A785-095FDCCE20C7}" type="datetimeFigureOut">
              <a:rPr lang="pt-BR" smtClean="0"/>
              <a:t>14/12/2021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DFFCD3A-9F65-44AA-B340-8D17B6B8F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678A234-8ACC-4588-91C7-ED22FA357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A6E64-77F5-4EAF-9695-D33BFDEAB75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37304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E18A5251-160E-4204-849C-E8789F5CAE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2D6186A-30F0-40A6-80B5-15CAB2EA7E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B38F20A-108C-4DF8-A370-FB00D9F8E6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671ACE-C49F-4692-A785-095FDCCE20C7}" type="datetimeFigureOut">
              <a:rPr lang="pt-BR" smtClean="0"/>
              <a:t>14/12/2021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4A49E28-0C43-49D2-8C9E-2BE528F787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331FB7D-A17B-4733-9DDB-089BF73197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2A6E64-77F5-4EAF-9695-D33BFDEAB75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71100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10">
            <a:extLst>
              <a:ext uri="{FF2B5EF4-FFF2-40B4-BE49-F238E27FC236}">
                <a16:creationId xmlns:a16="http://schemas.microsoft.com/office/drawing/2014/main" id="{67D8679D-8EFB-4610-9788-04F8C219BDBF}"/>
              </a:ext>
            </a:extLst>
          </p:cNvPr>
          <p:cNvSpPr/>
          <p:nvPr/>
        </p:nvSpPr>
        <p:spPr>
          <a:xfrm>
            <a:off x="0" y="-304800"/>
            <a:ext cx="12192000" cy="7162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05BCBC17-BBC3-468C-AEDD-57A1A2C0B0DE}"/>
              </a:ext>
            </a:extLst>
          </p:cNvPr>
          <p:cNvSpPr txBox="1"/>
          <p:nvPr/>
        </p:nvSpPr>
        <p:spPr>
          <a:xfrm>
            <a:off x="578499" y="495300"/>
            <a:ext cx="5644494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8800" dirty="0">
                <a:solidFill>
                  <a:schemeClr val="bg1"/>
                </a:solidFill>
                <a:latin typeface="Bebas Neue" panose="020B0606020202050201" pitchFamily="34" charset="0"/>
              </a:rPr>
              <a:t>TIGGO </a:t>
            </a:r>
            <a:r>
              <a:rPr lang="pt-BR" sz="8800" dirty="0">
                <a:solidFill>
                  <a:srgbClr val="C00000"/>
                </a:solidFill>
                <a:latin typeface="Bebas Neue" panose="020B0606020202050201" pitchFamily="34" charset="0"/>
              </a:rPr>
              <a:t>3X</a:t>
            </a:r>
            <a:r>
              <a:rPr lang="pt-BR" sz="8800" dirty="0">
                <a:solidFill>
                  <a:schemeClr val="bg1"/>
                </a:solidFill>
                <a:latin typeface="Bebas Neue" panose="020B0606020202050201" pitchFamily="34" charset="0"/>
              </a:rPr>
              <a:t> TURBO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CD6A04FB-C07A-4DCC-8F62-A8C4FAB46667}"/>
              </a:ext>
            </a:extLst>
          </p:cNvPr>
          <p:cNvSpPr txBox="1"/>
          <p:nvPr/>
        </p:nvSpPr>
        <p:spPr>
          <a:xfrm>
            <a:off x="717884" y="1581150"/>
            <a:ext cx="55258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dirty="0">
                <a:solidFill>
                  <a:schemeClr val="bg1"/>
                </a:solidFill>
                <a:latin typeface="Caviar Dreams" panose="020B0402020204020504" pitchFamily="34" charset="0"/>
              </a:rPr>
              <a:t>A nova maravilha do mundo</a:t>
            </a:r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BE6370C8-E6B8-4A97-B300-6BF30C890FB6}"/>
              </a:ext>
            </a:extLst>
          </p:cNvPr>
          <p:cNvSpPr/>
          <p:nvPr/>
        </p:nvSpPr>
        <p:spPr>
          <a:xfrm>
            <a:off x="426763" y="2229432"/>
            <a:ext cx="6025171" cy="380418"/>
          </a:xfrm>
          <a:prstGeom prst="roundRect">
            <a:avLst>
              <a:gd name="adj" fmla="val 0"/>
            </a:avLst>
          </a:prstGeom>
          <a:gradFill flip="none" rotWithShape="1">
            <a:gsLst>
              <a:gs pos="79000">
                <a:schemeClr val="bg1">
                  <a:lumMod val="85000"/>
                </a:schemeClr>
              </a:gs>
              <a:gs pos="98000">
                <a:srgbClr val="F6F6F6">
                  <a:alpha val="0"/>
                </a:srgbClr>
              </a:gs>
              <a:gs pos="0">
                <a:srgbClr val="F6F6F6">
                  <a:alpha val="0"/>
                </a:srgbClr>
              </a:gs>
              <a:gs pos="26000">
                <a:schemeClr val="bg1">
                  <a:lumMod val="85000"/>
                </a:schemeClr>
              </a:gs>
            </a:gsLst>
            <a:lin ang="108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dirty="0">
                <a:solidFill>
                  <a:sysClr val="windowText" lastClr="000000"/>
                </a:solidFill>
              </a:rPr>
              <a:t>Por Caio Sampaio </a:t>
            </a:r>
          </a:p>
        </p:txBody>
      </p:sp>
      <p:pic>
        <p:nvPicPr>
          <p:cNvPr id="6154" name="Picture 10" descr="CHERY TIGGO 5X 1.5 VVT TURBO IFLEX T DCT 2021 | Pense Carros">
            <a:extLst>
              <a:ext uri="{FF2B5EF4-FFF2-40B4-BE49-F238E27FC236}">
                <a16:creationId xmlns:a16="http://schemas.microsoft.com/office/drawing/2014/main" id="{2D981EC9-C529-45E9-BA4B-7D91F10396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815"/>
          <a:stretch/>
        </p:blipFill>
        <p:spPr bwMode="auto">
          <a:xfrm>
            <a:off x="4966545" y="438151"/>
            <a:ext cx="7225456" cy="8820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406824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Pin em Paleta de cores / decor">
            <a:extLst>
              <a:ext uri="{FF2B5EF4-FFF2-40B4-BE49-F238E27FC236}">
                <a16:creationId xmlns:a16="http://schemas.microsoft.com/office/drawing/2014/main" id="{45FD560E-807D-4848-8660-3BE26D3966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496050" y="1162050"/>
            <a:ext cx="592455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E866E62A-2C79-4F0C-975F-BF5761B5B6F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729EF59D-A4D5-4DE1-80B1-34E9668B972D}"/>
              </a:ext>
            </a:extLst>
          </p:cNvPr>
          <p:cNvSpPr/>
          <p:nvPr/>
        </p:nvSpPr>
        <p:spPr>
          <a:xfrm>
            <a:off x="6641464" y="1085850"/>
            <a:ext cx="6503036" cy="792000"/>
          </a:xfrm>
          <a:prstGeom prst="roundRect">
            <a:avLst>
              <a:gd name="adj" fmla="val 50000"/>
            </a:avLst>
          </a:prstGeom>
          <a:solidFill>
            <a:srgbClr val="000000"/>
          </a:solidFill>
          <a:ln w="57150" cmpd="dbl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600" dirty="0">
                <a:solidFill>
                  <a:schemeClr val="bg1">
                    <a:lumMod val="85000"/>
                  </a:schemeClr>
                </a:solidFill>
                <a:latin typeface="Bebas Neue" panose="020B0606020202050201" pitchFamily="34" charset="0"/>
              </a:rPr>
              <a:t>Detalhes </a:t>
            </a: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8B14D50C-907C-49A5-8093-67BA3F3608C5}"/>
              </a:ext>
            </a:extLst>
          </p:cNvPr>
          <p:cNvSpPr/>
          <p:nvPr/>
        </p:nvSpPr>
        <p:spPr>
          <a:xfrm>
            <a:off x="6641464" y="2279650"/>
            <a:ext cx="6541136" cy="792000"/>
          </a:xfrm>
          <a:prstGeom prst="roundRect">
            <a:avLst>
              <a:gd name="adj" fmla="val 50000"/>
            </a:avLst>
          </a:prstGeom>
          <a:solidFill>
            <a:srgbClr val="000000"/>
          </a:solidFill>
          <a:ln w="57150" cmpd="dbl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600" dirty="0">
                <a:solidFill>
                  <a:schemeClr val="bg1">
                    <a:lumMod val="85000"/>
                  </a:schemeClr>
                </a:solidFill>
                <a:latin typeface="Bebas Neue" panose="020B0606020202050201" pitchFamily="34" charset="0"/>
              </a:rPr>
              <a:t>Conforto e interior  </a:t>
            </a:r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C68A2EE8-043E-45B1-9D92-F08747786EBC}"/>
              </a:ext>
            </a:extLst>
          </p:cNvPr>
          <p:cNvSpPr/>
          <p:nvPr/>
        </p:nvSpPr>
        <p:spPr>
          <a:xfrm>
            <a:off x="6641464" y="3473450"/>
            <a:ext cx="6655436" cy="792000"/>
          </a:xfrm>
          <a:prstGeom prst="roundRect">
            <a:avLst>
              <a:gd name="adj" fmla="val 50000"/>
            </a:avLst>
          </a:prstGeom>
          <a:solidFill>
            <a:srgbClr val="000000"/>
          </a:solidFill>
          <a:ln w="57150" cmpd="dbl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600" dirty="0">
                <a:solidFill>
                  <a:schemeClr val="bg1">
                    <a:lumMod val="85000"/>
                  </a:schemeClr>
                </a:solidFill>
                <a:latin typeface="Bebas Neue" panose="020B0606020202050201" pitchFamily="34" charset="0"/>
              </a:rPr>
              <a:t>Tecnologia </a:t>
            </a:r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EF13749-26C2-431F-832F-148A83D67A08}"/>
              </a:ext>
            </a:extLst>
          </p:cNvPr>
          <p:cNvSpPr/>
          <p:nvPr/>
        </p:nvSpPr>
        <p:spPr>
          <a:xfrm>
            <a:off x="6641464" y="4705350"/>
            <a:ext cx="6781800" cy="792000"/>
          </a:xfrm>
          <a:prstGeom prst="roundRect">
            <a:avLst>
              <a:gd name="adj" fmla="val 50000"/>
            </a:avLst>
          </a:prstGeom>
          <a:solidFill>
            <a:srgbClr val="000000"/>
          </a:solidFill>
          <a:ln w="57150" cmpd="dbl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600" dirty="0">
                <a:solidFill>
                  <a:schemeClr val="bg1">
                    <a:lumMod val="85000"/>
                  </a:schemeClr>
                </a:solidFill>
                <a:latin typeface="Bebas Neue" panose="020B0606020202050201" pitchFamily="34" charset="0"/>
              </a:rPr>
              <a:t>Preço </a:t>
            </a:r>
          </a:p>
        </p:txBody>
      </p:sp>
      <p:pic>
        <p:nvPicPr>
          <p:cNvPr id="12" name="Picture 10" descr="CHERY TIGGO 5X 1.5 VVT TURBO IFLEX T DCT 2021 | Pense Carros">
            <a:extLst>
              <a:ext uri="{FF2B5EF4-FFF2-40B4-BE49-F238E27FC236}">
                <a16:creationId xmlns:a16="http://schemas.microsoft.com/office/drawing/2014/main" id="{1D1CFBC9-D4D3-4879-A34C-42D95F2CB9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36"/>
          <a:stretch/>
        </p:blipFill>
        <p:spPr bwMode="auto">
          <a:xfrm>
            <a:off x="-7225456" y="438151"/>
            <a:ext cx="10978305" cy="8820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8932544"/>
      </p:ext>
    </p:extLst>
  </p:cSld>
  <p:clrMapOvr>
    <a:masterClrMapping/>
  </p:clrMapOvr>
  <p:transition spd="slow">
    <p:push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Conector reto 14">
            <a:extLst>
              <a:ext uri="{FF2B5EF4-FFF2-40B4-BE49-F238E27FC236}">
                <a16:creationId xmlns:a16="http://schemas.microsoft.com/office/drawing/2014/main" id="{B72B6AD6-89C6-4C5C-8788-2D097DF1FB5F}"/>
              </a:ext>
            </a:extLst>
          </p:cNvPr>
          <p:cNvCxnSpPr>
            <a:cxnSpLocks/>
          </p:cNvCxnSpPr>
          <p:nvPr/>
        </p:nvCxnSpPr>
        <p:spPr>
          <a:xfrm>
            <a:off x="8863263" y="2101515"/>
            <a:ext cx="0" cy="1660358"/>
          </a:xfrm>
          <a:prstGeom prst="line">
            <a:avLst/>
          </a:prstGeom>
          <a:ln w="38100">
            <a:solidFill>
              <a:schemeClr val="tx1"/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>
            <a:extLst>
              <a:ext uri="{FF2B5EF4-FFF2-40B4-BE49-F238E27FC236}">
                <a16:creationId xmlns:a16="http://schemas.microsoft.com/office/drawing/2014/main" id="{09BE472F-4BAA-4047-89D4-CB5C8104C183}"/>
              </a:ext>
            </a:extLst>
          </p:cNvPr>
          <p:cNvCxnSpPr>
            <a:cxnSpLocks/>
          </p:cNvCxnSpPr>
          <p:nvPr/>
        </p:nvCxnSpPr>
        <p:spPr>
          <a:xfrm>
            <a:off x="3633536" y="3777917"/>
            <a:ext cx="0" cy="1660358"/>
          </a:xfrm>
          <a:prstGeom prst="line">
            <a:avLst/>
          </a:prstGeom>
          <a:ln w="38100">
            <a:solidFill>
              <a:schemeClr val="tx1"/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4" descr="Tiggo 2 2021: confira preços, versão para PcD e demais novidades">
            <a:extLst>
              <a:ext uri="{FF2B5EF4-FFF2-40B4-BE49-F238E27FC236}">
                <a16:creationId xmlns:a16="http://schemas.microsoft.com/office/drawing/2014/main" id="{34C75FA2-0CAB-4CBA-8B54-B68CD08CFF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008470" y="-1434293"/>
            <a:ext cx="15056220" cy="10034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2564D89B-0443-48D3-93E6-F2D4737AD55B}"/>
              </a:ext>
            </a:extLst>
          </p:cNvPr>
          <p:cNvSpPr/>
          <p:nvPr/>
        </p:nvSpPr>
        <p:spPr>
          <a:xfrm>
            <a:off x="6603364" y="285750"/>
            <a:ext cx="6503036" cy="792000"/>
          </a:xfrm>
          <a:prstGeom prst="roundRect">
            <a:avLst>
              <a:gd name="adj" fmla="val 50000"/>
            </a:avLst>
          </a:prstGeom>
          <a:solidFill>
            <a:srgbClr val="000000"/>
          </a:solidFill>
          <a:ln w="57150" cmpd="dbl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600" dirty="0">
                <a:solidFill>
                  <a:schemeClr val="bg1">
                    <a:lumMod val="85000"/>
                  </a:schemeClr>
                </a:solidFill>
                <a:latin typeface="Bebas Neue" panose="020B0606020202050201" pitchFamily="34" charset="0"/>
              </a:rPr>
              <a:t>Detalhes 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9EFAAA8D-C925-45EB-BCD1-6B5E3D4338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4253" y="2771374"/>
            <a:ext cx="3858057" cy="3880513"/>
          </a:xfrm>
          <a:prstGeom prst="ellipse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FAEE19DF-29DD-4069-9940-AD2C8EFBC4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7539" y="218257"/>
            <a:ext cx="4475746" cy="4501920"/>
          </a:xfrm>
          <a:prstGeom prst="ellipse">
            <a:avLst/>
          </a:prstGeom>
          <a:ln w="38100">
            <a:solidFill>
              <a:schemeClr val="tx1"/>
            </a:solidFill>
          </a:ln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2CBB56E4-0DB4-457F-ACA2-B90F15145868}"/>
              </a:ext>
            </a:extLst>
          </p:cNvPr>
          <p:cNvSpPr txBox="1"/>
          <p:nvPr/>
        </p:nvSpPr>
        <p:spPr>
          <a:xfrm>
            <a:off x="7166561" y="1500756"/>
            <a:ext cx="342123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800" dirty="0">
                <a:latin typeface="Bebas Neue" panose="020B0606020202050201" pitchFamily="34" charset="0"/>
                <a:ea typeface="Cambria" panose="02040503050406030204" pitchFamily="18" charset="0"/>
              </a:rPr>
              <a:t>MOTOR VVT TURBO FLEX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7C2ACC11-2396-4B76-8B08-FD5C813F5B5F}"/>
              </a:ext>
            </a:extLst>
          </p:cNvPr>
          <p:cNvSpPr txBox="1"/>
          <p:nvPr/>
        </p:nvSpPr>
        <p:spPr>
          <a:xfrm>
            <a:off x="697830" y="5687324"/>
            <a:ext cx="59436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800" b="0" i="0" cap="all" dirty="0">
                <a:effectLst/>
                <a:latin typeface="Bebas Neue" panose="020B0606020202050201" pitchFamily="34" charset="0"/>
                <a:ea typeface="Cambria" panose="02040503050406030204" pitchFamily="18" charset="0"/>
              </a:rPr>
              <a:t>CÂMBIO AUTOMÁTICO CVT COM 9 VELOCIDADES SIMULADAS</a:t>
            </a:r>
            <a:endParaRPr lang="pt-BR" sz="2800" dirty="0">
              <a:latin typeface="Bebas Neue" panose="020B0606020202050201" pitchFamily="34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499199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Pin em Paleta de cores / decor">
            <a:extLst>
              <a:ext uri="{FF2B5EF4-FFF2-40B4-BE49-F238E27FC236}">
                <a16:creationId xmlns:a16="http://schemas.microsoft.com/office/drawing/2014/main" id="{45FD560E-807D-4848-8660-3BE26D3966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496050" y="1162050"/>
            <a:ext cx="592455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E866E62A-2C79-4F0C-975F-BF5761B5B6F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729EF59D-A4D5-4DE1-80B1-34E9668B972D}"/>
              </a:ext>
            </a:extLst>
          </p:cNvPr>
          <p:cNvSpPr/>
          <p:nvPr/>
        </p:nvSpPr>
        <p:spPr>
          <a:xfrm>
            <a:off x="6641464" y="1085850"/>
            <a:ext cx="6503036" cy="792000"/>
          </a:xfrm>
          <a:prstGeom prst="roundRect">
            <a:avLst>
              <a:gd name="adj" fmla="val 50000"/>
            </a:avLst>
          </a:prstGeom>
          <a:solidFill>
            <a:srgbClr val="000000"/>
          </a:solidFill>
          <a:ln w="57150" cmpd="dbl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600" dirty="0">
                <a:solidFill>
                  <a:schemeClr val="bg1">
                    <a:lumMod val="85000"/>
                  </a:schemeClr>
                </a:solidFill>
                <a:latin typeface="Bebas Neue" panose="020B0606020202050201" pitchFamily="34" charset="0"/>
              </a:rPr>
              <a:t>Detalhes </a:t>
            </a: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8B14D50C-907C-49A5-8093-67BA3F3608C5}"/>
              </a:ext>
            </a:extLst>
          </p:cNvPr>
          <p:cNvSpPr/>
          <p:nvPr/>
        </p:nvSpPr>
        <p:spPr>
          <a:xfrm>
            <a:off x="6641464" y="2279650"/>
            <a:ext cx="6541136" cy="792000"/>
          </a:xfrm>
          <a:prstGeom prst="roundRect">
            <a:avLst>
              <a:gd name="adj" fmla="val 50000"/>
            </a:avLst>
          </a:prstGeom>
          <a:solidFill>
            <a:srgbClr val="000000"/>
          </a:solidFill>
          <a:ln w="57150" cmpd="dbl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600" dirty="0">
                <a:solidFill>
                  <a:schemeClr val="bg1">
                    <a:lumMod val="85000"/>
                  </a:schemeClr>
                </a:solidFill>
                <a:latin typeface="Bebas Neue" panose="020B0606020202050201" pitchFamily="34" charset="0"/>
              </a:rPr>
              <a:t>Conforto e interior  </a:t>
            </a:r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C68A2EE8-043E-45B1-9D92-F08747786EBC}"/>
              </a:ext>
            </a:extLst>
          </p:cNvPr>
          <p:cNvSpPr/>
          <p:nvPr/>
        </p:nvSpPr>
        <p:spPr>
          <a:xfrm>
            <a:off x="6641464" y="3473450"/>
            <a:ext cx="6655436" cy="792000"/>
          </a:xfrm>
          <a:prstGeom prst="roundRect">
            <a:avLst>
              <a:gd name="adj" fmla="val 50000"/>
            </a:avLst>
          </a:prstGeom>
          <a:solidFill>
            <a:srgbClr val="000000"/>
          </a:solidFill>
          <a:ln w="57150" cmpd="dbl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600" dirty="0">
                <a:solidFill>
                  <a:schemeClr val="bg1">
                    <a:lumMod val="85000"/>
                  </a:schemeClr>
                </a:solidFill>
                <a:latin typeface="Bebas Neue" panose="020B0606020202050201" pitchFamily="34" charset="0"/>
              </a:rPr>
              <a:t>Tecnologia </a:t>
            </a:r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EF13749-26C2-431F-832F-148A83D67A08}"/>
              </a:ext>
            </a:extLst>
          </p:cNvPr>
          <p:cNvSpPr/>
          <p:nvPr/>
        </p:nvSpPr>
        <p:spPr>
          <a:xfrm>
            <a:off x="6641464" y="4705350"/>
            <a:ext cx="6781800" cy="792000"/>
          </a:xfrm>
          <a:prstGeom prst="roundRect">
            <a:avLst>
              <a:gd name="adj" fmla="val 50000"/>
            </a:avLst>
          </a:prstGeom>
          <a:solidFill>
            <a:srgbClr val="000000"/>
          </a:solidFill>
          <a:ln w="57150" cmpd="dbl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600" dirty="0">
                <a:solidFill>
                  <a:schemeClr val="bg1">
                    <a:lumMod val="85000"/>
                  </a:schemeClr>
                </a:solidFill>
                <a:latin typeface="Bebas Neue" panose="020B0606020202050201" pitchFamily="34" charset="0"/>
              </a:rPr>
              <a:t>Preço </a:t>
            </a:r>
          </a:p>
        </p:txBody>
      </p:sp>
      <p:pic>
        <p:nvPicPr>
          <p:cNvPr id="12" name="Picture 10" descr="CHERY TIGGO 5X 1.5 VVT TURBO IFLEX T DCT 2021 | Pense Carros">
            <a:extLst>
              <a:ext uri="{FF2B5EF4-FFF2-40B4-BE49-F238E27FC236}">
                <a16:creationId xmlns:a16="http://schemas.microsoft.com/office/drawing/2014/main" id="{1D1CFBC9-D4D3-4879-A34C-42D95F2CB9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36"/>
          <a:stretch/>
        </p:blipFill>
        <p:spPr bwMode="auto">
          <a:xfrm>
            <a:off x="-7225456" y="438151"/>
            <a:ext cx="10978305" cy="8820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879674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lchete Direito 17">
            <a:extLst>
              <a:ext uri="{FF2B5EF4-FFF2-40B4-BE49-F238E27FC236}">
                <a16:creationId xmlns:a16="http://schemas.microsoft.com/office/drawing/2014/main" id="{BC2E2183-1601-4F92-A93F-E95C9E4D318A}"/>
              </a:ext>
            </a:extLst>
          </p:cNvPr>
          <p:cNvSpPr/>
          <p:nvPr/>
        </p:nvSpPr>
        <p:spPr>
          <a:xfrm rot="16200000">
            <a:off x="1900990" y="336880"/>
            <a:ext cx="1275347" cy="3874171"/>
          </a:xfrm>
          <a:prstGeom prst="rightBracket">
            <a:avLst>
              <a:gd name="adj" fmla="val 0"/>
            </a:avLst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2C3DC000-6F13-459B-844F-7A87BA2EA166}"/>
              </a:ext>
            </a:extLst>
          </p:cNvPr>
          <p:cNvSpPr/>
          <p:nvPr/>
        </p:nvSpPr>
        <p:spPr>
          <a:xfrm>
            <a:off x="6641464" y="306472"/>
            <a:ext cx="6541136" cy="792000"/>
          </a:xfrm>
          <a:prstGeom prst="roundRect">
            <a:avLst>
              <a:gd name="adj" fmla="val 50000"/>
            </a:avLst>
          </a:prstGeom>
          <a:solidFill>
            <a:srgbClr val="000000"/>
          </a:solidFill>
          <a:ln w="57150" cmpd="dbl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600" dirty="0">
                <a:solidFill>
                  <a:schemeClr val="bg1">
                    <a:lumMod val="85000"/>
                  </a:schemeClr>
                </a:solidFill>
                <a:latin typeface="Bebas Neue" panose="020B0606020202050201" pitchFamily="34" charset="0"/>
              </a:rPr>
              <a:t>Conforto e interior  </a:t>
            </a:r>
          </a:p>
        </p:txBody>
      </p:sp>
      <p:pic>
        <p:nvPicPr>
          <p:cNvPr id="5" name="Picture 2" descr="Pin em Paleta de cores / decor">
            <a:extLst>
              <a:ext uri="{FF2B5EF4-FFF2-40B4-BE49-F238E27FC236}">
                <a16:creationId xmlns:a16="http://schemas.microsoft.com/office/drawing/2014/main" id="{17B92348-71EE-4E40-A889-A0ACF54C0B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03545" y="873292"/>
            <a:ext cx="592455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>
            <a:extLst>
              <a:ext uri="{FF2B5EF4-FFF2-40B4-BE49-F238E27FC236}">
                <a16:creationId xmlns:a16="http://schemas.microsoft.com/office/drawing/2014/main" id="{B2ABA65D-ED4E-48C8-937A-B35F64ED37B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45" r="37453"/>
          <a:stretch/>
        </p:blipFill>
        <p:spPr bwMode="auto">
          <a:xfrm>
            <a:off x="842211" y="1908355"/>
            <a:ext cx="3176336" cy="3024593"/>
          </a:xfrm>
          <a:prstGeom prst="rect">
            <a:avLst/>
          </a:prstGeom>
          <a:noFill/>
          <a:ln w="38100"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>
            <a:extLst>
              <a:ext uri="{FF2B5EF4-FFF2-40B4-BE49-F238E27FC236}">
                <a16:creationId xmlns:a16="http://schemas.microsoft.com/office/drawing/2014/main" id="{7D6337AA-565A-432D-ADBF-D3DF55CD84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33" t="-1363" r="8265" b="1363"/>
          <a:stretch/>
        </p:blipFill>
        <p:spPr bwMode="auto">
          <a:xfrm>
            <a:off x="4694801" y="1908355"/>
            <a:ext cx="3005409" cy="2981346"/>
          </a:xfrm>
          <a:prstGeom prst="rect">
            <a:avLst/>
          </a:prstGeom>
          <a:noFill/>
          <a:ln w="38100"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Elipse 13">
            <a:extLst>
              <a:ext uri="{FF2B5EF4-FFF2-40B4-BE49-F238E27FC236}">
                <a16:creationId xmlns:a16="http://schemas.microsoft.com/office/drawing/2014/main" id="{51E2BD02-EBA1-4040-8517-F9DB2F5F6E5E}"/>
              </a:ext>
            </a:extLst>
          </p:cNvPr>
          <p:cNvSpPr/>
          <p:nvPr/>
        </p:nvSpPr>
        <p:spPr>
          <a:xfrm>
            <a:off x="168442" y="2574757"/>
            <a:ext cx="914400" cy="914400"/>
          </a:xfrm>
          <a:prstGeom prst="ellipse">
            <a:avLst/>
          </a:prstGeom>
          <a:solidFill>
            <a:schemeClr val="tx1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000" dirty="0">
                <a:latin typeface="Bebas Neue" panose="020B0606020202050201" pitchFamily="34" charset="0"/>
              </a:rPr>
              <a:t>1</a:t>
            </a:r>
          </a:p>
        </p:txBody>
      </p:sp>
      <p:pic>
        <p:nvPicPr>
          <p:cNvPr id="7174" name="Picture 6">
            <a:extLst>
              <a:ext uri="{FF2B5EF4-FFF2-40B4-BE49-F238E27FC236}">
                <a16:creationId xmlns:a16="http://schemas.microsoft.com/office/drawing/2014/main" id="{07113799-D420-4C4E-92BF-7C68069B87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49" r="24349"/>
          <a:stretch/>
        </p:blipFill>
        <p:spPr bwMode="auto">
          <a:xfrm>
            <a:off x="8443635" y="1908355"/>
            <a:ext cx="2890111" cy="2841986"/>
          </a:xfrm>
          <a:prstGeom prst="rect">
            <a:avLst/>
          </a:prstGeom>
          <a:noFill/>
          <a:ln w="38100"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Elipse 20">
            <a:extLst>
              <a:ext uri="{FF2B5EF4-FFF2-40B4-BE49-F238E27FC236}">
                <a16:creationId xmlns:a16="http://schemas.microsoft.com/office/drawing/2014/main" id="{DC2437E6-E17F-4317-ACF7-F00AF3D2D8CE}"/>
              </a:ext>
            </a:extLst>
          </p:cNvPr>
          <p:cNvSpPr/>
          <p:nvPr/>
        </p:nvSpPr>
        <p:spPr>
          <a:xfrm>
            <a:off x="4074694" y="2703093"/>
            <a:ext cx="914400" cy="914400"/>
          </a:xfrm>
          <a:prstGeom prst="ellipse">
            <a:avLst/>
          </a:prstGeom>
          <a:solidFill>
            <a:schemeClr val="tx1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000" dirty="0">
                <a:latin typeface="Bebas Neue" panose="020B0606020202050201" pitchFamily="34" charset="0"/>
              </a:rPr>
              <a:t>2</a:t>
            </a:r>
          </a:p>
        </p:txBody>
      </p:sp>
      <p:sp>
        <p:nvSpPr>
          <p:cNvPr id="22" name="Elipse 21">
            <a:extLst>
              <a:ext uri="{FF2B5EF4-FFF2-40B4-BE49-F238E27FC236}">
                <a16:creationId xmlns:a16="http://schemas.microsoft.com/office/drawing/2014/main" id="{EDE4CC20-3C59-4447-A990-8ECDB67A05FF}"/>
              </a:ext>
            </a:extLst>
          </p:cNvPr>
          <p:cNvSpPr/>
          <p:nvPr/>
        </p:nvSpPr>
        <p:spPr>
          <a:xfrm>
            <a:off x="7812505" y="2759241"/>
            <a:ext cx="914400" cy="914400"/>
          </a:xfrm>
          <a:prstGeom prst="ellipse">
            <a:avLst/>
          </a:prstGeom>
          <a:solidFill>
            <a:schemeClr val="tx1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000" dirty="0">
                <a:latin typeface="Bebas Neue" panose="020B0606020202050201" pitchFamily="34" charset="0"/>
              </a:rPr>
              <a:t>3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A5DD48B9-C397-46AE-9103-548543D50C2C}"/>
              </a:ext>
            </a:extLst>
          </p:cNvPr>
          <p:cNvSpPr txBox="1"/>
          <p:nvPr/>
        </p:nvSpPr>
        <p:spPr>
          <a:xfrm>
            <a:off x="4788568" y="5277852"/>
            <a:ext cx="31041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dirty="0">
                <a:latin typeface="Bebas Neue" panose="020B0606020202050201" pitchFamily="34" charset="0"/>
              </a:rPr>
              <a:t>Bancos ergonômicos </a:t>
            </a:r>
          </a:p>
        </p:txBody>
      </p:sp>
      <p:sp>
        <p:nvSpPr>
          <p:cNvPr id="26" name="Colchete Direito 25">
            <a:extLst>
              <a:ext uri="{FF2B5EF4-FFF2-40B4-BE49-F238E27FC236}">
                <a16:creationId xmlns:a16="http://schemas.microsoft.com/office/drawing/2014/main" id="{DCC4D736-45F7-4236-ACDE-58BF6BA98ADF}"/>
              </a:ext>
            </a:extLst>
          </p:cNvPr>
          <p:cNvSpPr/>
          <p:nvPr/>
        </p:nvSpPr>
        <p:spPr>
          <a:xfrm rot="5400000">
            <a:off x="5586663" y="2530643"/>
            <a:ext cx="1483895" cy="3657600"/>
          </a:xfrm>
          <a:prstGeom prst="rightBracket">
            <a:avLst>
              <a:gd name="adj" fmla="val 0"/>
            </a:avLst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7" name="Colchete Direito 26">
            <a:extLst>
              <a:ext uri="{FF2B5EF4-FFF2-40B4-BE49-F238E27FC236}">
                <a16:creationId xmlns:a16="http://schemas.microsoft.com/office/drawing/2014/main" id="{72F32791-9560-4571-87DF-B2D802CA89DC}"/>
              </a:ext>
            </a:extLst>
          </p:cNvPr>
          <p:cNvSpPr/>
          <p:nvPr/>
        </p:nvSpPr>
        <p:spPr>
          <a:xfrm rot="16200000">
            <a:off x="9203211" y="668809"/>
            <a:ext cx="1451810" cy="3531160"/>
          </a:xfrm>
          <a:prstGeom prst="rightBracket">
            <a:avLst>
              <a:gd name="adj" fmla="val 0"/>
            </a:avLst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08AA0FDC-AC44-45D4-A520-CAC5B97DCF61}"/>
              </a:ext>
            </a:extLst>
          </p:cNvPr>
          <p:cNvSpPr txBox="1"/>
          <p:nvPr/>
        </p:nvSpPr>
        <p:spPr>
          <a:xfrm>
            <a:off x="8293768" y="5277852"/>
            <a:ext cx="32806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dirty="0">
                <a:latin typeface="Bebas Neue" panose="020B0606020202050201" pitchFamily="34" charset="0"/>
              </a:rPr>
              <a:t>Descansa braços com porta objetos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A37351A8-7013-45A2-B9DD-D208651693AA}"/>
              </a:ext>
            </a:extLst>
          </p:cNvPr>
          <p:cNvSpPr txBox="1"/>
          <p:nvPr/>
        </p:nvSpPr>
        <p:spPr>
          <a:xfrm>
            <a:off x="914400" y="5277852"/>
            <a:ext cx="320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dirty="0">
                <a:latin typeface="Bebas Neue" panose="020B0606020202050201" pitchFamily="34" charset="0"/>
              </a:rPr>
              <a:t>Interior integrado e tecnológico</a:t>
            </a:r>
          </a:p>
        </p:txBody>
      </p:sp>
    </p:spTree>
    <p:extLst>
      <p:ext uri="{BB962C8B-B14F-4D97-AF65-F5344CB8AC3E}">
        <p14:creationId xmlns:p14="http://schemas.microsoft.com/office/powerpoint/2010/main" val="397867214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25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4" grpId="0" animBg="1"/>
      <p:bldP spid="21" grpId="0" animBg="1"/>
      <p:bldP spid="22" grpId="0" animBg="1"/>
      <p:bldP spid="17" grpId="0"/>
      <p:bldP spid="26" grpId="0" animBg="1"/>
      <p:bldP spid="27" grpId="0" animBg="1"/>
      <p:bldP spid="28" grpId="0"/>
      <p:bldP spid="2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Pin em Paleta de cores / decor">
            <a:extLst>
              <a:ext uri="{FF2B5EF4-FFF2-40B4-BE49-F238E27FC236}">
                <a16:creationId xmlns:a16="http://schemas.microsoft.com/office/drawing/2014/main" id="{45FD560E-807D-4848-8660-3BE26D3966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496050" y="1162050"/>
            <a:ext cx="592455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E866E62A-2C79-4F0C-975F-BF5761B5B6F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729EF59D-A4D5-4DE1-80B1-34E9668B972D}"/>
              </a:ext>
            </a:extLst>
          </p:cNvPr>
          <p:cNvSpPr/>
          <p:nvPr/>
        </p:nvSpPr>
        <p:spPr>
          <a:xfrm>
            <a:off x="6641464" y="1085850"/>
            <a:ext cx="6503036" cy="792000"/>
          </a:xfrm>
          <a:prstGeom prst="roundRect">
            <a:avLst>
              <a:gd name="adj" fmla="val 50000"/>
            </a:avLst>
          </a:prstGeom>
          <a:solidFill>
            <a:srgbClr val="000000"/>
          </a:solidFill>
          <a:ln w="57150" cmpd="dbl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600" dirty="0">
                <a:solidFill>
                  <a:schemeClr val="bg1">
                    <a:lumMod val="85000"/>
                  </a:schemeClr>
                </a:solidFill>
                <a:latin typeface="Bebas Neue" panose="020B0606020202050201" pitchFamily="34" charset="0"/>
              </a:rPr>
              <a:t>Detalhes </a:t>
            </a: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8B14D50C-907C-49A5-8093-67BA3F3608C5}"/>
              </a:ext>
            </a:extLst>
          </p:cNvPr>
          <p:cNvSpPr/>
          <p:nvPr/>
        </p:nvSpPr>
        <p:spPr>
          <a:xfrm>
            <a:off x="6641464" y="2279650"/>
            <a:ext cx="6541136" cy="792000"/>
          </a:xfrm>
          <a:prstGeom prst="roundRect">
            <a:avLst>
              <a:gd name="adj" fmla="val 50000"/>
            </a:avLst>
          </a:prstGeom>
          <a:solidFill>
            <a:srgbClr val="000000"/>
          </a:solidFill>
          <a:ln w="57150" cmpd="dbl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600" dirty="0">
                <a:solidFill>
                  <a:schemeClr val="bg1">
                    <a:lumMod val="85000"/>
                  </a:schemeClr>
                </a:solidFill>
                <a:latin typeface="Bebas Neue" panose="020B0606020202050201" pitchFamily="34" charset="0"/>
              </a:rPr>
              <a:t>Conforto e interior  </a:t>
            </a:r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C68A2EE8-043E-45B1-9D92-F08747786EBC}"/>
              </a:ext>
            </a:extLst>
          </p:cNvPr>
          <p:cNvSpPr/>
          <p:nvPr/>
        </p:nvSpPr>
        <p:spPr>
          <a:xfrm>
            <a:off x="6641464" y="3473450"/>
            <a:ext cx="6655436" cy="792000"/>
          </a:xfrm>
          <a:prstGeom prst="roundRect">
            <a:avLst>
              <a:gd name="adj" fmla="val 50000"/>
            </a:avLst>
          </a:prstGeom>
          <a:solidFill>
            <a:srgbClr val="000000"/>
          </a:solidFill>
          <a:ln w="57150" cmpd="dbl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600" dirty="0">
                <a:solidFill>
                  <a:schemeClr val="bg1">
                    <a:lumMod val="85000"/>
                  </a:schemeClr>
                </a:solidFill>
                <a:latin typeface="Bebas Neue" panose="020B0606020202050201" pitchFamily="34" charset="0"/>
              </a:rPr>
              <a:t>Tecnologia </a:t>
            </a:r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EF13749-26C2-431F-832F-148A83D67A08}"/>
              </a:ext>
            </a:extLst>
          </p:cNvPr>
          <p:cNvSpPr/>
          <p:nvPr/>
        </p:nvSpPr>
        <p:spPr>
          <a:xfrm>
            <a:off x="6641464" y="4705350"/>
            <a:ext cx="6781800" cy="792000"/>
          </a:xfrm>
          <a:prstGeom prst="roundRect">
            <a:avLst>
              <a:gd name="adj" fmla="val 50000"/>
            </a:avLst>
          </a:prstGeom>
          <a:solidFill>
            <a:srgbClr val="000000"/>
          </a:solidFill>
          <a:ln w="57150" cmpd="dbl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600" dirty="0">
                <a:solidFill>
                  <a:schemeClr val="bg1">
                    <a:lumMod val="85000"/>
                  </a:schemeClr>
                </a:solidFill>
                <a:latin typeface="Bebas Neue" panose="020B0606020202050201" pitchFamily="34" charset="0"/>
              </a:rPr>
              <a:t>preço </a:t>
            </a:r>
          </a:p>
        </p:txBody>
      </p:sp>
      <p:pic>
        <p:nvPicPr>
          <p:cNvPr id="12" name="Picture 10" descr="CHERY TIGGO 5X 1.5 VVT TURBO IFLEX T DCT 2021 | Pense Carros">
            <a:extLst>
              <a:ext uri="{FF2B5EF4-FFF2-40B4-BE49-F238E27FC236}">
                <a16:creationId xmlns:a16="http://schemas.microsoft.com/office/drawing/2014/main" id="{1D1CFBC9-D4D3-4879-A34C-42D95F2CB9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36"/>
          <a:stretch/>
        </p:blipFill>
        <p:spPr bwMode="auto">
          <a:xfrm>
            <a:off x="-7225456" y="438151"/>
            <a:ext cx="10978305" cy="8820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067678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: Cantos Superiores Arredondados 6">
            <a:extLst>
              <a:ext uri="{FF2B5EF4-FFF2-40B4-BE49-F238E27FC236}">
                <a16:creationId xmlns:a16="http://schemas.microsoft.com/office/drawing/2014/main" id="{7F57CF79-B06F-4DE4-B858-2ABF2DE64078}"/>
              </a:ext>
            </a:extLst>
          </p:cNvPr>
          <p:cNvSpPr/>
          <p:nvPr/>
        </p:nvSpPr>
        <p:spPr>
          <a:xfrm>
            <a:off x="8807116" y="3777916"/>
            <a:ext cx="3384884" cy="954503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dirty="0"/>
              <a:t> Câmera traseira com guias de manobra </a:t>
            </a:r>
          </a:p>
        </p:txBody>
      </p:sp>
      <p:sp>
        <p:nvSpPr>
          <p:cNvPr id="6" name="Retângulo: Cantos Superiores Arredondados 5">
            <a:extLst>
              <a:ext uri="{FF2B5EF4-FFF2-40B4-BE49-F238E27FC236}">
                <a16:creationId xmlns:a16="http://schemas.microsoft.com/office/drawing/2014/main" id="{75D5A9CE-D53C-4B78-8F3C-CD1BB9E7DF11}"/>
              </a:ext>
            </a:extLst>
          </p:cNvPr>
          <p:cNvSpPr/>
          <p:nvPr/>
        </p:nvSpPr>
        <p:spPr>
          <a:xfrm>
            <a:off x="0" y="3015915"/>
            <a:ext cx="3465095" cy="1050759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dirty="0"/>
              <a:t>Assistente de partida em rampa (HHC) </a:t>
            </a:r>
          </a:p>
        </p:txBody>
      </p: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9AEA7B9E-8128-4A55-90EC-D519609D08D8}"/>
              </a:ext>
            </a:extLst>
          </p:cNvPr>
          <p:cNvSpPr/>
          <p:nvPr/>
        </p:nvSpPr>
        <p:spPr>
          <a:xfrm>
            <a:off x="6641464" y="393372"/>
            <a:ext cx="6655436" cy="792000"/>
          </a:xfrm>
          <a:prstGeom prst="roundRect">
            <a:avLst>
              <a:gd name="adj" fmla="val 50000"/>
            </a:avLst>
          </a:prstGeom>
          <a:solidFill>
            <a:srgbClr val="000000"/>
          </a:solidFill>
          <a:ln w="57150" cmpd="dbl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600" dirty="0">
                <a:solidFill>
                  <a:schemeClr val="bg1">
                    <a:lumMod val="85000"/>
                  </a:schemeClr>
                </a:solidFill>
                <a:latin typeface="Bebas Neue" panose="020B0606020202050201" pitchFamily="34" charset="0"/>
              </a:rPr>
              <a:t>Tecnologia </a:t>
            </a:r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75D74EB1-4FCA-4976-BC27-4765998F42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8651" y="1804736"/>
            <a:ext cx="3267625" cy="3286645"/>
          </a:xfrm>
          <a:prstGeom prst="ellipse">
            <a:avLst/>
          </a:prstGeom>
          <a:ln w="190500" cap="rnd">
            <a:noFill/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>
            <a:extLst>
              <a:ext uri="{FF2B5EF4-FFF2-40B4-BE49-F238E27FC236}">
                <a16:creationId xmlns:a16="http://schemas.microsoft.com/office/drawing/2014/main" id="{BF1FD196-E40B-40CA-9314-B69DCC4C6A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1877" y="2383918"/>
            <a:ext cx="3204147" cy="3222798"/>
          </a:xfrm>
          <a:prstGeom prst="ellipse">
            <a:avLst/>
          </a:prstGeom>
          <a:ln w="190500" cap="rnd">
            <a:noFill/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Tiggo 2 2021: confira preços, versão para PcD e demais novidades">
            <a:extLst>
              <a:ext uri="{FF2B5EF4-FFF2-40B4-BE49-F238E27FC236}">
                <a16:creationId xmlns:a16="http://schemas.microsoft.com/office/drawing/2014/main" id="{4CD0259F-5E8E-4C9D-A96A-84E92BA0E2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117421" y="-1434293"/>
            <a:ext cx="15056220" cy="10034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894853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6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Tiggo 2 2021: confira preços, versão para PcD e demais novidades">
            <a:extLst>
              <a:ext uri="{FF2B5EF4-FFF2-40B4-BE49-F238E27FC236}">
                <a16:creationId xmlns:a16="http://schemas.microsoft.com/office/drawing/2014/main" id="{3D225380-D616-45CE-86FE-5FB695462F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56830" y="-1434293"/>
            <a:ext cx="15056220" cy="10034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Agrupar 4">
            <a:extLst>
              <a:ext uri="{FF2B5EF4-FFF2-40B4-BE49-F238E27FC236}">
                <a16:creationId xmlns:a16="http://schemas.microsoft.com/office/drawing/2014/main" id="{B0453F4F-2F00-4FE0-BEAA-C6721F8D0AC7}"/>
              </a:ext>
            </a:extLst>
          </p:cNvPr>
          <p:cNvGrpSpPr/>
          <p:nvPr/>
        </p:nvGrpSpPr>
        <p:grpSpPr>
          <a:xfrm flipH="1">
            <a:off x="-3464094" y="0"/>
            <a:ext cx="15656094" cy="6858000"/>
            <a:chOff x="0" y="0"/>
            <a:chExt cx="15656094" cy="6858000"/>
          </a:xfrm>
        </p:grpSpPr>
        <p:pic>
          <p:nvPicPr>
            <p:cNvPr id="3074" name="Picture 2">
              <a:extLst>
                <a:ext uri="{FF2B5EF4-FFF2-40B4-BE49-F238E27FC236}">
                  <a16:creationId xmlns:a16="http://schemas.microsoft.com/office/drawing/2014/main" id="{63198F37-5397-4270-9E6B-F74F18545AA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64094" y="0"/>
              <a:ext cx="12192000" cy="685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Retângulo 1">
              <a:extLst>
                <a:ext uri="{FF2B5EF4-FFF2-40B4-BE49-F238E27FC236}">
                  <a16:creationId xmlns:a16="http://schemas.microsoft.com/office/drawing/2014/main" id="{BC2DA883-2547-42AC-B125-D4FF4A6D481B}"/>
                </a:ext>
              </a:extLst>
            </p:cNvPr>
            <p:cNvSpPr/>
            <p:nvPr/>
          </p:nvSpPr>
          <p:spPr>
            <a:xfrm>
              <a:off x="0" y="0"/>
              <a:ext cx="4210050" cy="6858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pt-BR" dirty="0"/>
            </a:p>
          </p:txBody>
        </p:sp>
      </p:grp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2B430756-FF31-4230-B804-051270B7239A}"/>
              </a:ext>
            </a:extLst>
          </p:cNvPr>
          <p:cNvSpPr/>
          <p:nvPr/>
        </p:nvSpPr>
        <p:spPr>
          <a:xfrm>
            <a:off x="6641464" y="325856"/>
            <a:ext cx="6781800" cy="792000"/>
          </a:xfrm>
          <a:prstGeom prst="roundRect">
            <a:avLst>
              <a:gd name="adj" fmla="val 50000"/>
            </a:avLst>
          </a:prstGeom>
          <a:solidFill>
            <a:srgbClr val="000000"/>
          </a:solidFill>
          <a:ln w="57150" cmpd="dbl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600" dirty="0">
                <a:solidFill>
                  <a:schemeClr val="bg1">
                    <a:lumMod val="85000"/>
                  </a:schemeClr>
                </a:solidFill>
                <a:latin typeface="Bebas Neue" panose="020B0606020202050201" pitchFamily="34" charset="0"/>
              </a:rPr>
              <a:t>preço 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A213CE3B-CFAA-4683-92F6-D686BFE61B52}"/>
              </a:ext>
            </a:extLst>
          </p:cNvPr>
          <p:cNvSpPr txBox="1"/>
          <p:nvPr/>
        </p:nvSpPr>
        <p:spPr>
          <a:xfrm>
            <a:off x="6930189" y="1535850"/>
            <a:ext cx="570296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6000" b="1" i="0" dirty="0">
                <a:solidFill>
                  <a:srgbClr val="C00000"/>
                </a:solidFill>
                <a:effectLst/>
                <a:latin typeface="Open Sans" panose="020B0606030504020204" pitchFamily="34" charset="0"/>
              </a:rPr>
              <a:t>R$ 109.990</a:t>
            </a:r>
            <a:r>
              <a:rPr lang="pt-BR" sz="6000" b="1" i="0" baseline="30000" dirty="0">
                <a:solidFill>
                  <a:srgbClr val="C00000"/>
                </a:solidFill>
                <a:effectLst/>
                <a:latin typeface="Open Sans" panose="020B0606030504020204" pitchFamily="34" charset="0"/>
              </a:rPr>
              <a:t>,00</a:t>
            </a:r>
            <a:endParaRPr lang="pt-BR" sz="6000" dirty="0">
              <a:solidFill>
                <a:srgbClr val="C00000"/>
              </a:solidFill>
            </a:endParaRP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5C894B40-55EF-414D-B591-52246EDCFF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04720" y="-1890713"/>
            <a:ext cx="904875" cy="3781425"/>
          </a:xfrm>
          <a:prstGeom prst="rect">
            <a:avLst/>
          </a:prstGeom>
        </p:spPr>
      </p:pic>
      <p:graphicFrame>
        <p:nvGraphicFramePr>
          <p:cNvPr id="17" name="Gráfico 16">
            <a:extLst>
              <a:ext uri="{FF2B5EF4-FFF2-40B4-BE49-F238E27FC236}">
                <a16:creationId xmlns:a16="http://schemas.microsoft.com/office/drawing/2014/main" id="{17EEA466-B7D6-4007-B47D-5E94C62A854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78370714"/>
              </p:ext>
            </p:extLst>
          </p:nvPr>
        </p:nvGraphicFramePr>
        <p:xfrm>
          <a:off x="7686840" y="3753853"/>
          <a:ext cx="3261895" cy="20716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8" name="CaixaDeTexto 17">
            <a:extLst>
              <a:ext uri="{FF2B5EF4-FFF2-40B4-BE49-F238E27FC236}">
                <a16:creationId xmlns:a16="http://schemas.microsoft.com/office/drawing/2014/main" id="{31AC225C-114E-4AF3-8447-B85CEC906BC5}"/>
              </a:ext>
            </a:extLst>
          </p:cNvPr>
          <p:cNvSpPr txBox="1"/>
          <p:nvPr/>
        </p:nvSpPr>
        <p:spPr>
          <a:xfrm>
            <a:off x="8085221" y="3007895"/>
            <a:ext cx="26132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dirty="0">
                <a:solidFill>
                  <a:schemeClr val="bg1"/>
                </a:solidFill>
                <a:latin typeface="Bebas Neue" panose="020B0606020202050201" pitchFamily="34" charset="0"/>
              </a:rPr>
              <a:t>Cores disponíveis </a:t>
            </a:r>
          </a:p>
        </p:txBody>
      </p:sp>
    </p:spTree>
    <p:extLst>
      <p:ext uri="{BB962C8B-B14F-4D97-AF65-F5344CB8AC3E}">
        <p14:creationId xmlns:p14="http://schemas.microsoft.com/office/powerpoint/2010/main" val="152477441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7" grpId="0">
        <p:bldAsOne/>
      </p:bldGraphic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Pin em Paleta de cores / decor">
            <a:extLst>
              <a:ext uri="{FF2B5EF4-FFF2-40B4-BE49-F238E27FC236}">
                <a16:creationId xmlns:a16="http://schemas.microsoft.com/office/drawing/2014/main" id="{45FD560E-807D-4848-8660-3BE26D3966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496050" y="1162050"/>
            <a:ext cx="592455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E866E62A-2C79-4F0C-975F-BF5761B5B6F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729EF59D-A4D5-4DE1-80B1-34E9668B972D}"/>
              </a:ext>
            </a:extLst>
          </p:cNvPr>
          <p:cNvSpPr/>
          <p:nvPr/>
        </p:nvSpPr>
        <p:spPr>
          <a:xfrm>
            <a:off x="6641464" y="1085850"/>
            <a:ext cx="6503036" cy="792000"/>
          </a:xfrm>
          <a:prstGeom prst="roundRect">
            <a:avLst>
              <a:gd name="adj" fmla="val 50000"/>
            </a:avLst>
          </a:prstGeom>
          <a:solidFill>
            <a:srgbClr val="000000"/>
          </a:solidFill>
          <a:ln w="57150" cmpd="dbl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600" dirty="0">
                <a:solidFill>
                  <a:schemeClr val="bg1">
                    <a:lumMod val="85000"/>
                  </a:schemeClr>
                </a:solidFill>
                <a:latin typeface="Bebas Neue" panose="020B0606020202050201" pitchFamily="34" charset="0"/>
              </a:rPr>
              <a:t>Detalhes </a:t>
            </a: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8B14D50C-907C-49A5-8093-67BA3F3608C5}"/>
              </a:ext>
            </a:extLst>
          </p:cNvPr>
          <p:cNvSpPr/>
          <p:nvPr/>
        </p:nvSpPr>
        <p:spPr>
          <a:xfrm>
            <a:off x="6641464" y="2279650"/>
            <a:ext cx="6541136" cy="792000"/>
          </a:xfrm>
          <a:prstGeom prst="roundRect">
            <a:avLst>
              <a:gd name="adj" fmla="val 50000"/>
            </a:avLst>
          </a:prstGeom>
          <a:solidFill>
            <a:srgbClr val="000000"/>
          </a:solidFill>
          <a:ln w="57150" cmpd="dbl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600" dirty="0">
                <a:solidFill>
                  <a:schemeClr val="bg1">
                    <a:lumMod val="85000"/>
                  </a:schemeClr>
                </a:solidFill>
                <a:latin typeface="Bebas Neue" panose="020B0606020202050201" pitchFamily="34" charset="0"/>
              </a:rPr>
              <a:t>Conforto e interior  </a:t>
            </a:r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C68A2EE8-043E-45B1-9D92-F08747786EBC}"/>
              </a:ext>
            </a:extLst>
          </p:cNvPr>
          <p:cNvSpPr/>
          <p:nvPr/>
        </p:nvSpPr>
        <p:spPr>
          <a:xfrm>
            <a:off x="6641464" y="3473450"/>
            <a:ext cx="6655436" cy="792000"/>
          </a:xfrm>
          <a:prstGeom prst="roundRect">
            <a:avLst>
              <a:gd name="adj" fmla="val 50000"/>
            </a:avLst>
          </a:prstGeom>
          <a:solidFill>
            <a:srgbClr val="000000"/>
          </a:solidFill>
          <a:ln w="57150" cmpd="dbl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600" dirty="0">
                <a:solidFill>
                  <a:schemeClr val="bg1">
                    <a:lumMod val="85000"/>
                  </a:schemeClr>
                </a:solidFill>
                <a:latin typeface="Bebas Neue" panose="020B0606020202050201" pitchFamily="34" charset="0"/>
              </a:rPr>
              <a:t>Tecnologia </a:t>
            </a:r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EF13749-26C2-431F-832F-148A83D67A08}"/>
              </a:ext>
            </a:extLst>
          </p:cNvPr>
          <p:cNvSpPr/>
          <p:nvPr/>
        </p:nvSpPr>
        <p:spPr>
          <a:xfrm>
            <a:off x="6641464" y="4705350"/>
            <a:ext cx="6781800" cy="792000"/>
          </a:xfrm>
          <a:prstGeom prst="roundRect">
            <a:avLst>
              <a:gd name="adj" fmla="val 50000"/>
            </a:avLst>
          </a:prstGeom>
          <a:solidFill>
            <a:srgbClr val="000000"/>
          </a:solidFill>
          <a:ln w="57150" cmpd="dbl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600" dirty="0">
                <a:solidFill>
                  <a:schemeClr val="bg1">
                    <a:lumMod val="85000"/>
                  </a:schemeClr>
                </a:solidFill>
                <a:latin typeface="Bebas Neue" panose="020B0606020202050201" pitchFamily="34" charset="0"/>
              </a:rPr>
              <a:t>preço </a:t>
            </a:r>
          </a:p>
        </p:txBody>
      </p:sp>
      <p:pic>
        <p:nvPicPr>
          <p:cNvPr id="12" name="Picture 10" descr="CHERY TIGGO 5X 1.5 VVT TURBO IFLEX T DCT 2021 | Pense Carros">
            <a:extLst>
              <a:ext uri="{FF2B5EF4-FFF2-40B4-BE49-F238E27FC236}">
                <a16:creationId xmlns:a16="http://schemas.microsoft.com/office/drawing/2014/main" id="{1D1CFBC9-D4D3-4879-A34C-42D95F2CB9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36"/>
          <a:stretch/>
        </p:blipFill>
        <p:spPr bwMode="auto">
          <a:xfrm>
            <a:off x="-7225456" y="438151"/>
            <a:ext cx="10978305" cy="8820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154692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10">
            <a:extLst>
              <a:ext uri="{FF2B5EF4-FFF2-40B4-BE49-F238E27FC236}">
                <a16:creationId xmlns:a16="http://schemas.microsoft.com/office/drawing/2014/main" id="{67D8679D-8EFB-4610-9788-04F8C219BDBF}"/>
              </a:ext>
            </a:extLst>
          </p:cNvPr>
          <p:cNvSpPr/>
          <p:nvPr/>
        </p:nvSpPr>
        <p:spPr>
          <a:xfrm>
            <a:off x="0" y="-304800"/>
            <a:ext cx="12192000" cy="7162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05BCBC17-BBC3-468C-AEDD-57A1A2C0B0DE}"/>
              </a:ext>
            </a:extLst>
          </p:cNvPr>
          <p:cNvSpPr txBox="1"/>
          <p:nvPr/>
        </p:nvSpPr>
        <p:spPr>
          <a:xfrm>
            <a:off x="578500" y="495300"/>
            <a:ext cx="6135122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800" dirty="0">
                <a:solidFill>
                  <a:schemeClr val="bg1"/>
                </a:solidFill>
                <a:latin typeface="Bebas Neue" panose="020B0606020202050201" pitchFamily="34" charset="0"/>
              </a:rPr>
              <a:t>Muito obrigado </a:t>
            </a:r>
            <a:r>
              <a:rPr lang="pt-BR" sz="8800" dirty="0">
                <a:solidFill>
                  <a:srgbClr val="C00000"/>
                </a:solidFill>
                <a:latin typeface="Bebas Neue" panose="020B0606020202050201" pitchFamily="34" charset="0"/>
              </a:rPr>
              <a:t>pela atenção!</a:t>
            </a:r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BE6370C8-E6B8-4A97-B300-6BF30C890FB6}"/>
              </a:ext>
            </a:extLst>
          </p:cNvPr>
          <p:cNvSpPr/>
          <p:nvPr/>
        </p:nvSpPr>
        <p:spPr>
          <a:xfrm>
            <a:off x="282384" y="3408527"/>
            <a:ext cx="6025171" cy="380418"/>
          </a:xfrm>
          <a:prstGeom prst="roundRect">
            <a:avLst>
              <a:gd name="adj" fmla="val 0"/>
            </a:avLst>
          </a:prstGeom>
          <a:gradFill flip="none" rotWithShape="1">
            <a:gsLst>
              <a:gs pos="79000">
                <a:schemeClr val="bg1">
                  <a:lumMod val="85000"/>
                </a:schemeClr>
              </a:gs>
              <a:gs pos="98000">
                <a:srgbClr val="F6F6F6">
                  <a:alpha val="0"/>
                </a:srgbClr>
              </a:gs>
              <a:gs pos="0">
                <a:srgbClr val="F6F6F6">
                  <a:alpha val="0"/>
                </a:srgbClr>
              </a:gs>
              <a:gs pos="26000">
                <a:schemeClr val="bg1">
                  <a:lumMod val="85000"/>
                </a:schemeClr>
              </a:gs>
            </a:gsLst>
            <a:lin ang="108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dirty="0">
                <a:solidFill>
                  <a:sysClr val="windowText" lastClr="000000"/>
                </a:solidFill>
              </a:rPr>
              <a:t>Por Caio Sampaio </a:t>
            </a:r>
          </a:p>
        </p:txBody>
      </p:sp>
      <p:pic>
        <p:nvPicPr>
          <p:cNvPr id="6154" name="Picture 10" descr="CHERY TIGGO 5X 1.5 VVT TURBO IFLEX T DCT 2021 | Pense Carros">
            <a:extLst>
              <a:ext uri="{FF2B5EF4-FFF2-40B4-BE49-F238E27FC236}">
                <a16:creationId xmlns:a16="http://schemas.microsoft.com/office/drawing/2014/main" id="{2D981EC9-C529-45E9-BA4B-7D91F10396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815"/>
          <a:stretch/>
        </p:blipFill>
        <p:spPr bwMode="auto">
          <a:xfrm>
            <a:off x="4966545" y="438151"/>
            <a:ext cx="7225456" cy="8820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8426153"/>
      </p:ext>
    </p:extLst>
  </p:cSld>
  <p:clrMapOvr>
    <a:masterClrMapping/>
  </p:clrMapOvr>
  <p:transition spd="slow">
    <p:push dir="r"/>
  </p:transition>
</p:sld>
</file>

<file path=ppt/theme/theme1.xml><?xml version="1.0" encoding="utf-8"?>
<a:theme xmlns:a="http://schemas.openxmlformats.org/drawingml/2006/main" name="Tema do Office">
  <a:themeElements>
    <a:clrScheme name="Azul Quente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659</TotalTime>
  <Words>94</Words>
  <Application>Microsoft Office PowerPoint</Application>
  <PresentationFormat>Widescreen</PresentationFormat>
  <Paragraphs>37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7" baseType="lpstr">
      <vt:lpstr>Arial</vt:lpstr>
      <vt:lpstr>Bebas Neue</vt:lpstr>
      <vt:lpstr>Calibri</vt:lpstr>
      <vt:lpstr>Calibri Light</vt:lpstr>
      <vt:lpstr>Caviar Dreams</vt:lpstr>
      <vt:lpstr>Open Sans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CAIO ALVES SAMPAIO</dc:creator>
  <cp:lastModifiedBy>CAIO ALVES SAMPAIO</cp:lastModifiedBy>
  <cp:revision>2</cp:revision>
  <dcterms:created xsi:type="dcterms:W3CDTF">2021-12-14T09:07:55Z</dcterms:created>
  <dcterms:modified xsi:type="dcterms:W3CDTF">2021-12-14T20:07:36Z</dcterms:modified>
</cp:coreProperties>
</file>