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0" r:id="rId5"/>
    <p:sldId id="263" r:id="rId6"/>
    <p:sldId id="261" r:id="rId7"/>
    <p:sldId id="262" r:id="rId8"/>
    <p:sldId id="26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EBE6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46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79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060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327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163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07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6842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76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87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07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33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44DD00F0-829D-4C41-A55A-3F3AAB328B4D}" type="datetimeFigureOut">
              <a:rPr lang="pt-BR" smtClean="0"/>
              <a:t>01/06/2022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8B96945-D74C-44A9-9519-8F490365C3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71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0AFA24-8D9F-42D3-AB65-9DE6439EA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3261" y="1530892"/>
            <a:ext cx="7766936" cy="1646302"/>
          </a:xfrm>
          <a:noFill/>
        </p:spPr>
        <p:txBody>
          <a:bodyPr/>
          <a:lstStyle/>
          <a:p>
            <a:pPr algn="ctr"/>
            <a:r>
              <a:rPr lang="pt-BR" dirty="0">
                <a:solidFill>
                  <a:srgbClr val="C00000"/>
                </a:solidFill>
              </a:rPr>
              <a:t>Karl Marx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C4D0C7-B821-4E38-8E71-B78EDBC16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28743" y="4059058"/>
            <a:ext cx="1685680" cy="2250219"/>
          </a:xfrm>
        </p:spPr>
        <p:txBody>
          <a:bodyPr>
            <a:normAutofit/>
          </a:bodyPr>
          <a:lstStyle/>
          <a:p>
            <a:pPr algn="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B7F1AD1-AD2B-427C-BCC3-53B5AB3435A7}"/>
              </a:ext>
            </a:extLst>
          </p:cNvPr>
          <p:cNvSpPr txBox="1"/>
          <p:nvPr/>
        </p:nvSpPr>
        <p:spPr>
          <a:xfrm>
            <a:off x="871990" y="2872526"/>
            <a:ext cx="10299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rgbClr val="C00000"/>
                </a:solidFill>
              </a:rPr>
              <a:t>“Antes os filósofos apenas interpretavam o mundo; a questão, porém, é </a:t>
            </a:r>
            <a:r>
              <a:rPr lang="pt-BR" sz="2400" i="1" dirty="0">
                <a:solidFill>
                  <a:srgbClr val="C00000"/>
                </a:solidFill>
              </a:rPr>
              <a:t>transformá-lo</a:t>
            </a:r>
            <a:r>
              <a:rPr lang="pt-BR" sz="2400" dirty="0">
                <a:solidFill>
                  <a:srgbClr val="C00000"/>
                </a:solidFill>
              </a:rPr>
              <a:t>.”</a:t>
            </a:r>
          </a:p>
          <a:p>
            <a:pPr algn="r"/>
            <a:r>
              <a:rPr lang="pt-BR" sz="2400" i="1" dirty="0">
                <a:solidFill>
                  <a:srgbClr val="C00000"/>
                </a:solidFill>
              </a:rPr>
              <a:t>~Teses sobre </a:t>
            </a:r>
            <a:r>
              <a:rPr lang="pt-BR" sz="2400" i="1" dirty="0" err="1">
                <a:solidFill>
                  <a:srgbClr val="C00000"/>
                </a:solidFill>
              </a:rPr>
              <a:t>Feuerbach</a:t>
            </a:r>
            <a:endParaRPr lang="pt-BR" sz="2400" dirty="0">
              <a:solidFill>
                <a:srgbClr val="C0000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53D848B-6F0C-4FE0-98EC-95AF09668D9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32" y="4327255"/>
            <a:ext cx="2504661" cy="25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0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84C57-BD07-4197-B782-951A5E9C6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Quem foi </a:t>
            </a:r>
            <a:r>
              <a:rPr lang="pt-BR" dirty="0" err="1">
                <a:solidFill>
                  <a:srgbClr val="C00000"/>
                </a:solidFill>
              </a:rPr>
              <a:t>karl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marx</a:t>
            </a:r>
            <a:r>
              <a:rPr lang="pt-BR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36DFD87-DCDA-45D8-8763-B2CD6874E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458" y="2093976"/>
            <a:ext cx="2735432" cy="405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3B6A69A-5C19-43BA-8406-61835ECF26AD}"/>
              </a:ext>
            </a:extLst>
          </p:cNvPr>
          <p:cNvSpPr txBox="1"/>
          <p:nvPr/>
        </p:nvSpPr>
        <p:spPr>
          <a:xfrm>
            <a:off x="915110" y="2253002"/>
            <a:ext cx="74716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Nascimento e Morte</a:t>
            </a:r>
          </a:p>
          <a:p>
            <a:pPr marL="342900" indent="-342900">
              <a:buBlip>
                <a:blip r:embed="rId4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Marx X Hegel</a:t>
            </a:r>
          </a:p>
          <a:p>
            <a:pPr marL="342900" indent="-342900">
              <a:buBlip>
                <a:blip r:embed="rId4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Jornal Gazeta Renana</a:t>
            </a:r>
          </a:p>
          <a:p>
            <a:pPr marL="342900" indent="-342900">
              <a:buBlip>
                <a:blip r:embed="rId4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400" i="1" dirty="0">
                <a:solidFill>
                  <a:schemeClr val="accent2">
                    <a:lumMod val="75000"/>
                  </a:schemeClr>
                </a:solidFill>
              </a:rPr>
              <a:t>Manifesto Comunista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- 1848</a:t>
            </a:r>
          </a:p>
          <a:p>
            <a:pPr marL="342900" indent="-342900">
              <a:buBlip>
                <a:blip r:embed="rId4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4"/>
              </a:buBlip>
            </a:pPr>
            <a:r>
              <a:rPr lang="pt-BR" sz="2400" i="1" dirty="0">
                <a:solidFill>
                  <a:schemeClr val="accent2">
                    <a:lumMod val="75000"/>
                  </a:schemeClr>
                </a:solidFill>
              </a:rPr>
              <a:t>O Capital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- 1867 – Publicado pós-morte</a:t>
            </a:r>
          </a:p>
        </p:txBody>
      </p:sp>
    </p:spTree>
    <p:extLst>
      <p:ext uri="{BB962C8B-B14F-4D97-AF65-F5344CB8AC3E}">
        <p14:creationId xmlns:p14="http://schemas.microsoft.com/office/powerpoint/2010/main" val="151017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691C6-1859-4E5C-A204-C34F28AD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Contexto histórico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AD57505D-8EA4-459B-834D-EEAA6EF6D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4" y="2093976"/>
            <a:ext cx="3965978" cy="4279392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76A4455-F306-4189-A165-33C5BE32409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52" y="2093976"/>
            <a:ext cx="3799796" cy="42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5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9A51B-3926-403B-8EBC-18057645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solidFill>
                  <a:srgbClr val="C00000"/>
                </a:solidFill>
              </a:rPr>
              <a:t>Teorias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7293C48-309A-415E-927A-4646AD7A7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7"/>
          <a:stretch/>
        </p:blipFill>
        <p:spPr>
          <a:xfrm>
            <a:off x="8553881" y="2148598"/>
            <a:ext cx="2767054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5F80C1E-41FB-4D84-9493-58046BC5128D}"/>
              </a:ext>
            </a:extLst>
          </p:cNvPr>
          <p:cNvSpPr txBox="1"/>
          <p:nvPr/>
        </p:nvSpPr>
        <p:spPr>
          <a:xfrm flipH="1">
            <a:off x="1069848" y="2148598"/>
            <a:ext cx="72268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Crítica à Especulação</a:t>
            </a:r>
          </a:p>
          <a:p>
            <a:pPr marL="800100" lvl="1" indent="-342900">
              <a:buBlip>
                <a:blip r:embed="rId3"/>
              </a:buBlip>
            </a:pP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Hegel – Espírito</a:t>
            </a:r>
          </a:p>
          <a:p>
            <a:pPr marL="800100" lvl="1" indent="-342900">
              <a:buBlip>
                <a:blip r:embed="rId3"/>
              </a:buBlip>
            </a:pPr>
            <a:r>
              <a:rPr lang="pt-BR" sz="2000" dirty="0" err="1">
                <a:solidFill>
                  <a:schemeClr val="accent2">
                    <a:lumMod val="75000"/>
                  </a:schemeClr>
                </a:solidFill>
              </a:rPr>
              <a:t>Feuerbach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 – Realidade ontológica é material</a:t>
            </a:r>
          </a:p>
          <a:p>
            <a:pPr marL="800100" lvl="1" indent="-342900">
              <a:buBlip>
                <a:blip r:embed="rId3"/>
              </a:buBlip>
            </a:pP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Marx – Formação real deve ser produzida teoricamente</a:t>
            </a:r>
          </a:p>
          <a:p>
            <a:pPr lvl="1"/>
            <a:endParaRPr lang="pt-BR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Crítica à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</a:rPr>
              <a:t>Politicidade</a:t>
            </a: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800100" lvl="1" indent="-342900">
              <a:buBlip>
                <a:blip r:embed="rId3"/>
              </a:buBlip>
            </a:pP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Essência histórica e não natural</a:t>
            </a:r>
          </a:p>
          <a:p>
            <a:pPr marL="800100" lvl="1" indent="-342900">
              <a:buBlip>
                <a:blip r:embed="rId3"/>
              </a:buBlip>
            </a:pP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Essência negativa</a:t>
            </a:r>
          </a:p>
          <a:p>
            <a:pPr lvl="1"/>
            <a:endParaRPr lang="pt-BR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Crítica à Economia Política (crítica do capital e suas formas de sociabilidade e de sua ciência)</a:t>
            </a:r>
          </a:p>
          <a:p>
            <a:pPr marL="800100" lvl="1" indent="-342900">
              <a:buBlip>
                <a:blip r:embed="rId3"/>
              </a:buBlip>
            </a:pPr>
            <a:r>
              <a:rPr lang="pt-BR" sz="2000" dirty="0">
                <a:solidFill>
                  <a:schemeClr val="accent2">
                    <a:lumMod val="75000"/>
                  </a:schemeClr>
                </a:solidFill>
              </a:rPr>
              <a:t>Alienação</a:t>
            </a:r>
          </a:p>
          <a:p>
            <a:pPr marL="342900" indent="-342900">
              <a:buBlip>
                <a:blip r:embed="rId3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8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85470-5EDE-42C4-98D8-151FD7A1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Teorias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74BB6C-ED25-41CE-A4DD-D83A94552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570" y="2093976"/>
            <a:ext cx="10058400" cy="4050792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Materialismo Dialético</a:t>
            </a:r>
          </a:p>
          <a:p>
            <a:pPr lvl="1">
              <a:buBlip>
                <a:blip r:embed="rId2"/>
              </a:buBlip>
            </a:pPr>
            <a:r>
              <a:rPr lang="pt-BR" sz="2200" dirty="0">
                <a:solidFill>
                  <a:schemeClr val="accent2">
                    <a:lumMod val="75000"/>
                  </a:schemeClr>
                </a:solidFill>
              </a:rPr>
              <a:t> Tese – Antítese - Síntese</a:t>
            </a: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O Modo de Produção</a:t>
            </a:r>
          </a:p>
          <a:p>
            <a:pPr marL="274320" lvl="1" indent="0">
              <a:buNone/>
            </a:pPr>
            <a:endParaRPr lang="pt-BR" sz="22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A Teoria do Valor</a:t>
            </a:r>
          </a:p>
          <a:p>
            <a:pPr lvl="1">
              <a:buBlip>
                <a:blip r:embed="rId2"/>
              </a:buBlip>
            </a:pPr>
            <a:r>
              <a:rPr lang="pt-BR" sz="2200" i="1" dirty="0">
                <a:solidFill>
                  <a:schemeClr val="accent2">
                    <a:lumMod val="75000"/>
                  </a:schemeClr>
                </a:solidFill>
              </a:rPr>
              <a:t>A utilidade de um objeto constitui seu valor de uso</a:t>
            </a:r>
          </a:p>
          <a:p>
            <a:pPr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Teoria da Mais-Valia</a:t>
            </a:r>
          </a:p>
          <a:p>
            <a:pPr lvl="1">
              <a:buBlip>
                <a:blip r:embed="rId2"/>
              </a:buBlip>
            </a:pPr>
            <a:r>
              <a:rPr lang="pt-BR" sz="2200" dirty="0">
                <a:solidFill>
                  <a:schemeClr val="accent2">
                    <a:lumMod val="75000"/>
                  </a:schemeClr>
                </a:solidFill>
              </a:rPr>
              <a:t>Uma que responde ao valor da força do trabalho</a:t>
            </a:r>
          </a:p>
          <a:p>
            <a:pPr lvl="1">
              <a:buBlip>
                <a:blip r:embed="rId2"/>
              </a:buBlip>
            </a:pPr>
            <a:r>
              <a:rPr lang="pt-BR" sz="2200" dirty="0">
                <a:solidFill>
                  <a:schemeClr val="accent2">
                    <a:lumMod val="75000"/>
                  </a:schemeClr>
                </a:solidFill>
              </a:rPr>
              <a:t>Outra, parte do valor criado no processo produtivo</a:t>
            </a:r>
          </a:p>
          <a:p>
            <a:pPr>
              <a:buBlip>
                <a:blip r:embed="rId2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Blip>
                <a:blip r:embed="rId2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Blip>
                <a:blip r:embed="rId2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7471123-48BC-4962-AD0B-476488F63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870" y="2093976"/>
            <a:ext cx="3284560" cy="34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3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A61E3-3D23-4C0F-9769-12E9A19B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Manifesto comunista [1848]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40D6B17-0B42-452A-A5BB-5B6D16109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241" y="1935480"/>
            <a:ext cx="2709899" cy="405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257B7B8-CDB7-4CB5-9900-4D53409B3F37}"/>
              </a:ext>
            </a:extLst>
          </p:cNvPr>
          <p:cNvSpPr txBox="1"/>
          <p:nvPr/>
        </p:nvSpPr>
        <p:spPr>
          <a:xfrm>
            <a:off x="1063752" y="2001740"/>
            <a:ext cx="67344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Por que o Manifesto foi escrito?</a:t>
            </a:r>
          </a:p>
          <a:p>
            <a:pPr marL="285750" indent="-285750">
              <a:buBlip>
                <a:blip r:embed="rId3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Luta de Classes</a:t>
            </a:r>
          </a:p>
          <a:p>
            <a:pPr marL="285750" indent="-285750">
              <a:buBlip>
                <a:blip r:embed="rId3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Proletários e comunistas</a:t>
            </a:r>
          </a:p>
          <a:p>
            <a:pPr marL="285750" indent="-285750">
              <a:buBlip>
                <a:blip r:embed="rId3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Objetivos Claros</a:t>
            </a:r>
          </a:p>
          <a:p>
            <a:pPr marL="285750" indent="-285750">
              <a:buBlip>
                <a:blip r:embed="rId3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Partidos de oposição</a:t>
            </a:r>
          </a:p>
        </p:txBody>
      </p:sp>
    </p:spTree>
    <p:extLst>
      <p:ext uri="{BB962C8B-B14F-4D97-AF65-F5344CB8AC3E}">
        <p14:creationId xmlns:p14="http://schemas.microsoft.com/office/powerpoint/2010/main" val="388734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39D3E-057D-45EC-BE40-46B34A0E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O capital [1867]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CE3F4F-EB1D-4D37-B0F2-5AC832DEEE76}"/>
              </a:ext>
            </a:extLst>
          </p:cNvPr>
          <p:cNvSpPr txBox="1"/>
          <p:nvPr/>
        </p:nvSpPr>
        <p:spPr>
          <a:xfrm>
            <a:off x="863834" y="1973568"/>
            <a:ext cx="76420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“O objetivo fundamental desta obra é revelar a lei econômica que move a sociedade moderna.”</a:t>
            </a:r>
          </a:p>
          <a:p>
            <a:pPr algn="r"/>
            <a:r>
              <a:rPr lang="pt-BR" sz="2400" i="1" dirty="0">
                <a:solidFill>
                  <a:schemeClr val="accent2">
                    <a:lumMod val="75000"/>
                  </a:schemeClr>
                </a:solidFill>
              </a:rPr>
              <a:t>O capital</a:t>
            </a:r>
          </a:p>
          <a:p>
            <a:pPr marL="342900" indent="-342900"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Mercadoria</a:t>
            </a:r>
          </a:p>
          <a:p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Valor de Troca</a:t>
            </a:r>
          </a:p>
          <a:p>
            <a:pPr marL="342900" indent="-342900">
              <a:buBlip>
                <a:blip r:embed="rId2"/>
              </a:buBlip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buBlip>
                <a:blip r:embed="rId2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Valor de Uso</a:t>
            </a:r>
          </a:p>
          <a:p>
            <a:endParaRPr lang="pt-BR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3853A26D-CD0F-4DFF-A003-8D3A915D3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9" b="3813"/>
          <a:stretch/>
        </p:blipFill>
        <p:spPr>
          <a:xfrm>
            <a:off x="9049310" y="1973567"/>
            <a:ext cx="2278856" cy="3710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612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4471B-27E2-4A77-8C45-F7F24A11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Contexto histórico: brasil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4A25CB-D123-4701-A627-95B2DD1531EB}"/>
              </a:ext>
            </a:extLst>
          </p:cNvPr>
          <p:cNvSpPr txBox="1"/>
          <p:nvPr/>
        </p:nvSpPr>
        <p:spPr>
          <a:xfrm>
            <a:off x="4982817" y="5950226"/>
            <a:ext cx="6145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Tarsila do Amaral. </a:t>
            </a:r>
            <a:r>
              <a:rPr lang="pt-BR" i="1" dirty="0">
                <a:solidFill>
                  <a:srgbClr val="C00000"/>
                </a:solidFill>
              </a:rPr>
              <a:t>Operários. 1933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DFDA1A0-C3B2-41F2-93C7-01AC0263C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62" y="2093976"/>
            <a:ext cx="3562350" cy="385625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ED5F4E-D3C2-4A06-8726-DF2782E062D5}"/>
              </a:ext>
            </a:extLst>
          </p:cNvPr>
          <p:cNvSpPr txBox="1"/>
          <p:nvPr/>
        </p:nvSpPr>
        <p:spPr>
          <a:xfrm>
            <a:off x="911162" y="5957519"/>
            <a:ext cx="3562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Cândido Portinari. </a:t>
            </a:r>
            <a:r>
              <a:rPr lang="pt-BR" i="1" dirty="0">
                <a:solidFill>
                  <a:srgbClr val="C00000"/>
                </a:solidFill>
              </a:rPr>
              <a:t>Morte e Vida Severina. 1956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091DC3EB-6CED-46F2-BF6E-145FCE38F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17" y="2093975"/>
            <a:ext cx="6490192" cy="3863543"/>
          </a:xfrm>
        </p:spPr>
      </p:pic>
    </p:spTree>
    <p:extLst>
      <p:ext uri="{BB962C8B-B14F-4D97-AF65-F5344CB8AC3E}">
        <p14:creationId xmlns:p14="http://schemas.microsoft.com/office/powerpoint/2010/main" val="47162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F89BC-7DE6-4DBE-833D-4877FE6A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Países que usaram ideias marxistas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5F0154-8018-4438-9478-A325927D3B56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Democrática do Afeganistão (1978-1992)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Socialista da Albânia (1946-1992)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Alemanha Oriental (1949-1990)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da Angola (1975-1992)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do Benim (1975-1990)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da Bulgária (1946-1990)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Soviética da China (1931-1934)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do Congo (1970-1992)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pt-BR" sz="2600" dirty="0" err="1">
                <a:solidFill>
                  <a:schemeClr val="accent2">
                    <a:lumMod val="75000"/>
                  </a:schemeClr>
                </a:solidFill>
              </a:rPr>
              <a:t>Derg</a:t>
            </a: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(1974-1987)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742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54188-02A7-4D26-9952-FD2F24190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Países que usaram ideias marxistas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991DAF-158A-4D97-B398-FF160A1B9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578" y="1723273"/>
            <a:ext cx="10990347" cy="4650095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Democrática Popular da Etiópia (1987-1991)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Democrática da Finlândia (1939-1940)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Governo Revolucionário Popular de Granada (1979-1983)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Comitê Político de Libertação Nacional [Grécia] (1947-1949)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Popular da Hungria (1949-1989)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Iêmen do Sul [República Democrática Popular do Iêmen (1967-1990)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República Socialista Federal da Iugoslávia (1943-1991)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Kampuchea Democrática (1976-1979)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União Soviética – União das Repúblicas Socialistas Soviéticas (1922-1991)</a:t>
            </a:r>
          </a:p>
          <a:p>
            <a:pPr>
              <a:buBlip>
                <a:blip r:embed="rId3"/>
              </a:buBlip>
            </a:pPr>
            <a:r>
              <a:rPr lang="pt-BR" sz="2600" dirty="0">
                <a:solidFill>
                  <a:schemeClr val="accent2">
                    <a:lumMod val="75000"/>
                  </a:schemeClr>
                </a:solidFill>
              </a:rPr>
              <a:t> Vietnã do Norte – República Democrática do Vietnã (1945-1976)</a:t>
            </a:r>
          </a:p>
          <a:p>
            <a:pPr marL="0" indent="0">
              <a:buNone/>
            </a:pPr>
            <a:endParaRPr lang="pt-BR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5061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FE736-B2A1-4EFB-951D-B04609F10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Países que usaram ideias marxistas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1D435B-28C9-4857-9B4F-AEACBCF1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20157"/>
            <a:ext cx="10770973" cy="5090984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Popular do Kampuchea (1979-1991)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Popular de Moçambique (1975-1990)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Popular da Mongólia (1924-1992)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da Nicarágua (1979-1984)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Popular da Polônia (1945-1989)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Socialista da Romênia (1947-1989)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Democrática da Somália (1976-1991)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Checoslováquia – República Socialista da Tchecoslováquia (1960-1990)</a:t>
            </a:r>
          </a:p>
          <a:p>
            <a:pPr>
              <a:buBlip>
                <a:blip r:embed="rId3"/>
              </a:buBlip>
            </a:pP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República Popular de </a:t>
            </a:r>
            <a:r>
              <a:rPr lang="pt-BR" sz="2400" dirty="0" err="1">
                <a:solidFill>
                  <a:schemeClr val="accent2">
                    <a:lumMod val="75000"/>
                  </a:schemeClr>
                </a:solidFill>
              </a:rPr>
              <a:t>Tuva</a:t>
            </a:r>
            <a:r>
              <a:rPr lang="pt-BR" sz="2400" dirty="0">
                <a:solidFill>
                  <a:schemeClr val="accent2">
                    <a:lumMod val="75000"/>
                  </a:schemeClr>
                </a:solidFill>
              </a:rPr>
              <a:t> (1921-1944)</a:t>
            </a:r>
          </a:p>
        </p:txBody>
      </p:sp>
    </p:spTree>
    <p:extLst>
      <p:ext uri="{BB962C8B-B14F-4D97-AF65-F5344CB8AC3E}">
        <p14:creationId xmlns:p14="http://schemas.microsoft.com/office/powerpoint/2010/main" val="325036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0E07F63-EA04-49EC-B6A9-FEAC78392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5315"/>
            <a:ext cx="12192000" cy="5347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831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Tipo de Madeira</Template>
  <TotalTime>654</TotalTime>
  <Words>479</Words>
  <Application>Microsoft Office PowerPoint</Application>
  <PresentationFormat>Widescreen</PresentationFormat>
  <Paragraphs>91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Rockwell</vt:lpstr>
      <vt:lpstr>Rockwell Condensed</vt:lpstr>
      <vt:lpstr>Wingdings</vt:lpstr>
      <vt:lpstr>Tipo de Madeira</vt:lpstr>
      <vt:lpstr>Karl Marx</vt:lpstr>
      <vt:lpstr>Quem foi karl marx?</vt:lpstr>
      <vt:lpstr>Contexto histórico</vt:lpstr>
      <vt:lpstr>Teorias</vt:lpstr>
      <vt:lpstr>Teorias</vt:lpstr>
      <vt:lpstr>Manifesto comunista [1848]</vt:lpstr>
      <vt:lpstr>O capital [1867]</vt:lpstr>
      <vt:lpstr>Contexto histórico: brasil</vt:lpstr>
      <vt:lpstr>Países que usaram ideias marxistas</vt:lpstr>
      <vt:lpstr>Países que usaram ideias marxistas</vt:lpstr>
      <vt:lpstr>Países que usaram ideias marxistas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</dc:title>
  <dc:creator>Juh Pereira</dc:creator>
  <cp:lastModifiedBy>Juh Pereira</cp:lastModifiedBy>
  <cp:revision>33</cp:revision>
  <dcterms:created xsi:type="dcterms:W3CDTF">2018-05-12T18:12:55Z</dcterms:created>
  <dcterms:modified xsi:type="dcterms:W3CDTF">2022-06-01T19:35:34Z</dcterms:modified>
</cp:coreProperties>
</file>