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0" r:id="rId5"/>
    <p:sldId id="265" r:id="rId6"/>
    <p:sldId id="266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A725FF"/>
    <a:srgbClr val="9900CC"/>
    <a:srgbClr val="FF8001"/>
    <a:srgbClr val="5EEC3C"/>
    <a:srgbClr val="FFABC9"/>
    <a:srgbClr val="FF9900"/>
    <a:srgbClr val="FFDC47"/>
    <a:srgbClr val="FFFF21"/>
    <a:srgbClr val="D99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5" y="1960930"/>
            <a:ext cx="8246070" cy="1679754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A725FF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3640685"/>
            <a:ext cx="8246070" cy="610820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80"/>
            <a:ext cx="8246070" cy="739290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A725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350111"/>
            <a:ext cx="8246070" cy="3359506"/>
          </a:xfrm>
        </p:spPr>
        <p:txBody>
          <a:bodyPr/>
          <a:lstStyle>
            <a:lvl1pPr algn="l">
              <a:defRPr sz="2800">
                <a:solidFill>
                  <a:srgbClr val="002060"/>
                </a:solidFill>
              </a:defRPr>
            </a:lvl1pPr>
            <a:lvl2pPr algn="l">
              <a:defRPr>
                <a:solidFill>
                  <a:srgbClr val="002060"/>
                </a:solidFill>
              </a:defRPr>
            </a:lvl2pPr>
            <a:lvl3pPr algn="l">
              <a:defRPr>
                <a:solidFill>
                  <a:srgbClr val="002060"/>
                </a:solidFill>
              </a:defRPr>
            </a:lvl3pPr>
            <a:lvl4pPr algn="l">
              <a:defRPr>
                <a:solidFill>
                  <a:srgbClr val="002060"/>
                </a:solidFill>
              </a:defRPr>
            </a:lvl4pPr>
            <a:lvl5pPr algn="l"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80"/>
            <a:ext cx="6260905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A725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198559"/>
            <a:ext cx="6260905" cy="3511061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433880"/>
            <a:ext cx="8246071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A725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555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087040"/>
            <a:ext cx="4040188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555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87040"/>
            <a:ext cx="4041775" cy="2137871"/>
          </a:xfrm>
        </p:spPr>
        <p:txBody>
          <a:bodyPr/>
          <a:lstStyle>
            <a:lvl1pPr algn="ctr">
              <a:defRPr sz="2400">
                <a:solidFill>
                  <a:srgbClr val="002060"/>
                </a:solidFill>
              </a:defRPr>
            </a:lvl1pPr>
            <a:lvl2pPr algn="ctr">
              <a:defRPr sz="2000">
                <a:solidFill>
                  <a:srgbClr val="002060"/>
                </a:solidFill>
              </a:defRPr>
            </a:lvl2pPr>
            <a:lvl3pPr algn="ctr">
              <a:defRPr sz="1800">
                <a:solidFill>
                  <a:srgbClr val="002060"/>
                </a:solidFill>
              </a:defRPr>
            </a:lvl3pPr>
            <a:lvl4pPr algn="ctr">
              <a:defRPr sz="1600">
                <a:solidFill>
                  <a:srgbClr val="002060"/>
                </a:solidFill>
              </a:defRPr>
            </a:lvl4pPr>
            <a:lvl5pPr algn="ctr">
              <a:defRPr sz="1600">
                <a:solidFill>
                  <a:srgbClr val="00206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5770" y="3946095"/>
            <a:ext cx="1294032" cy="46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John Stuart Mill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5" y="3640685"/>
            <a:ext cx="8246070" cy="1068936"/>
          </a:xfrm>
        </p:spPr>
        <p:txBody>
          <a:bodyPr>
            <a:normAutofit/>
          </a:bodyPr>
          <a:lstStyle/>
          <a:p>
            <a:r>
              <a:rPr lang="en-US" sz="1800" dirty="0" err="1"/>
              <a:t>Xxxxxx</a:t>
            </a:r>
            <a:r>
              <a:rPr lang="en-US" sz="1800" dirty="0"/>
              <a:t> </a:t>
            </a:r>
            <a:r>
              <a:rPr lang="en-US" sz="1800" dirty="0" err="1"/>
              <a:t>xxxxx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Quem</a:t>
            </a:r>
            <a:r>
              <a:rPr lang="en-US" dirty="0"/>
              <a:t> </a:t>
            </a:r>
            <a:r>
              <a:rPr lang="en-US" dirty="0" err="1"/>
              <a:t>foi</a:t>
            </a:r>
            <a:r>
              <a:rPr lang="en-US" dirty="0"/>
              <a:t> Stuart Mill?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4CC3868F-06D2-4BD8-BA98-C55F5547F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1755" y="1675859"/>
            <a:ext cx="2341320" cy="2943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5AF9DAC-E504-4B24-A15A-256C5D48BD4B}"/>
              </a:ext>
            </a:extLst>
          </p:cNvPr>
          <p:cNvSpPr txBox="1"/>
          <p:nvPr/>
        </p:nvSpPr>
        <p:spPr>
          <a:xfrm>
            <a:off x="754375" y="1675859"/>
            <a:ext cx="3664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rgbClr val="002060"/>
                </a:solidFill>
              </a:rPr>
              <a:t>Severa Educação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rgbClr val="002060"/>
                </a:solidFill>
              </a:rPr>
              <a:t>Liberalismo inglês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rgbClr val="002060"/>
                </a:solidFill>
              </a:rPr>
              <a:t>Objetivo de vida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Alguns</a:t>
            </a:r>
            <a:r>
              <a:rPr lang="en-US" dirty="0"/>
              <a:t> </a:t>
            </a:r>
            <a:r>
              <a:rPr lang="en-US" dirty="0" err="1"/>
              <a:t>Conceitos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350110"/>
            <a:ext cx="8246070" cy="366491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t-BR" u="sng" dirty="0"/>
              <a:t>Utilitarismo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/>
              <a:t>O utilitarismo é uma doutrina ética defendida principalmente por Jeremy Bentham e John Stuart Mill que afirma que as ações são boas quando tendem a promover a felicidade e más quando tendem a promover o oposto da felicidade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pt-BR" dirty="0"/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 </a:t>
            </a:r>
            <a:r>
              <a:rPr lang="pt-BR" u="sng" dirty="0"/>
              <a:t>Democracia/Governo Representativo</a:t>
            </a:r>
            <a:endParaRPr lang="pt-BR" sz="2400" u="sng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400" dirty="0"/>
              <a:t>Democracia representativa ou</a:t>
            </a:r>
            <a:r>
              <a:rPr lang="pt-BR" dirty="0"/>
              <a:t> </a:t>
            </a:r>
            <a:r>
              <a:rPr lang="pt-BR" sz="2400" dirty="0"/>
              <a:t>democracia indireta é uma forma de governo em que o povo elege representantes que possam defender, gerir, estabelecer e executar todos os interesses </a:t>
            </a:r>
            <a:r>
              <a:rPr lang="pt-BR" dirty="0"/>
              <a:t>da</a:t>
            </a:r>
            <a:r>
              <a:rPr lang="pt-BR" sz="2400" dirty="0"/>
              <a:t> população. (...) Em seu sentido etimológico, a democracia é um tipo de governo em que a soberania é exercida pelo povo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64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uxograma: Processo 10">
            <a:extLst>
              <a:ext uri="{FF2B5EF4-FFF2-40B4-BE49-F238E27FC236}">
                <a16:creationId xmlns:a16="http://schemas.microsoft.com/office/drawing/2014/main" id="{1C258C77-4E09-4630-905E-3090EEFA48F7}"/>
              </a:ext>
            </a:extLst>
          </p:cNvPr>
          <p:cNvSpPr/>
          <p:nvPr/>
        </p:nvSpPr>
        <p:spPr>
          <a:xfrm>
            <a:off x="4113885" y="891995"/>
            <a:ext cx="4123035" cy="2027142"/>
          </a:xfrm>
          <a:prstGeom prst="snip1Rect">
            <a:avLst/>
          </a:prstGeom>
          <a:solidFill>
            <a:srgbClr val="000000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Ideias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8965" y="1198559"/>
            <a:ext cx="8551480" cy="381647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Leis da </a:t>
            </a:r>
            <a:r>
              <a:rPr lang="en-US" dirty="0" err="1"/>
              <a:t>mente</a:t>
            </a:r>
            <a:r>
              <a:rPr lang="en-US" dirty="0"/>
              <a:t>         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Leis </a:t>
            </a:r>
            <a:r>
              <a:rPr lang="en-US" dirty="0" err="1"/>
              <a:t>científicas</a:t>
            </a:r>
            <a:r>
              <a:rPr lang="en-US" dirty="0"/>
              <a:t>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Leis </a:t>
            </a:r>
            <a:r>
              <a:rPr lang="en-US" dirty="0" err="1"/>
              <a:t>gerais</a:t>
            </a:r>
            <a:r>
              <a:rPr lang="en-US" dirty="0"/>
              <a:t> da </a:t>
            </a:r>
            <a:r>
              <a:rPr lang="en-US" dirty="0" err="1"/>
              <a:t>natureza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humana</a:t>
            </a:r>
            <a:endParaRPr lang="en-US" dirty="0"/>
          </a:p>
        </p:txBody>
      </p:sp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AD823BC8-5F5B-40FC-B4B2-855D8EC84F14}"/>
              </a:ext>
            </a:extLst>
          </p:cNvPr>
          <p:cNvSpPr/>
          <p:nvPr/>
        </p:nvSpPr>
        <p:spPr>
          <a:xfrm rot="5400000">
            <a:off x="1670603" y="1960931"/>
            <a:ext cx="458116" cy="15270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5E28A5E7-C78F-41E0-935E-B2056BA1BE46}"/>
              </a:ext>
            </a:extLst>
          </p:cNvPr>
          <p:cNvSpPr/>
          <p:nvPr/>
        </p:nvSpPr>
        <p:spPr>
          <a:xfrm>
            <a:off x="3961178" y="3793390"/>
            <a:ext cx="610820" cy="15270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1EC7A8DC-027E-4082-ACA2-C940D4484334}"/>
              </a:ext>
            </a:extLst>
          </p:cNvPr>
          <p:cNvSpPr/>
          <p:nvPr/>
        </p:nvSpPr>
        <p:spPr>
          <a:xfrm rot="5400000">
            <a:off x="1670603" y="3029864"/>
            <a:ext cx="458116" cy="152705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8998C3A-8318-4A3C-AE7B-9B6A7F0A4582}"/>
              </a:ext>
            </a:extLst>
          </p:cNvPr>
          <p:cNvSpPr txBox="1"/>
          <p:nvPr/>
        </p:nvSpPr>
        <p:spPr>
          <a:xfrm>
            <a:off x="4724704" y="3182570"/>
            <a:ext cx="4123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O fato de que os indivíduos sentem prazer e dor e buscam a felicidade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4D48CB9-9512-4628-B0D9-FCBB299A5A1D}"/>
              </a:ext>
            </a:extLst>
          </p:cNvPr>
          <p:cNvSpPr txBox="1"/>
          <p:nvPr/>
        </p:nvSpPr>
        <p:spPr>
          <a:xfrm>
            <a:off x="4213086" y="938168"/>
            <a:ext cx="4290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i="1" dirty="0">
                <a:solidFill>
                  <a:schemeClr val="bg1"/>
                </a:solidFill>
              </a:rPr>
              <a:t>“ Se a felicidade for absolutamente impossível para todos os seres humanos, sua realização não pode constituir a finalidade da moral.”</a:t>
            </a:r>
          </a:p>
        </p:txBody>
      </p:sp>
    </p:spTree>
    <p:extLst>
      <p:ext uri="{BB962C8B-B14F-4D97-AF65-F5344CB8AC3E}">
        <p14:creationId xmlns:p14="http://schemas.microsoft.com/office/powerpoint/2010/main" val="2368706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Ideias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350110"/>
            <a:ext cx="8246070" cy="366491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Conceito de Moralidade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000" i="1" dirty="0"/>
              <a:t>“Assim, é possível definir a moralidade como as regras e os preceitos de conduta humana, cuja observação permitiria que uma existência tal como a descrita fosse assegurada, na maior medida possível, a todos os homens.”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t-BR" sz="2400" dirty="0"/>
              <a:t>Indivíduo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000" dirty="0"/>
              <a:t> Leis gerais da natureza humana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pt-BR" sz="2000" dirty="0"/>
              <a:t> Natureza Complexa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pt-BR" sz="1600" dirty="0"/>
              <a:t>Capacidade de transformação qualitativa do indivíduo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pt-BR" sz="1600" dirty="0"/>
              <a:t>Agir por hábito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pt-BR" sz="1600" dirty="0"/>
              <a:t>experimentar prazeres de qualidade superior através das faculdades elevadas </a:t>
            </a:r>
            <a:endParaRPr lang="pt-BR" sz="11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8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Principais</a:t>
            </a:r>
            <a:r>
              <a:rPr lang="en-US" dirty="0"/>
              <a:t> </a:t>
            </a:r>
            <a:r>
              <a:rPr lang="en-US" dirty="0" err="1"/>
              <a:t>Ideias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8966" y="1198559"/>
            <a:ext cx="6260904" cy="3511061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sz="2600" dirty="0"/>
              <a:t>Mill e o </a:t>
            </a:r>
            <a:r>
              <a:rPr lang="en-US" sz="2600" dirty="0" err="1"/>
              <a:t>princípio</a:t>
            </a:r>
            <a:r>
              <a:rPr lang="en-US" sz="2600" dirty="0"/>
              <a:t> da </a:t>
            </a:r>
            <a:r>
              <a:rPr lang="en-US" sz="2600" dirty="0" err="1"/>
              <a:t>igualdade</a:t>
            </a:r>
            <a:r>
              <a:rPr lang="en-US" sz="2600" dirty="0"/>
              <a:t> de </a:t>
            </a:r>
            <a:r>
              <a:rPr lang="en-US" sz="2600" dirty="0" err="1"/>
              <a:t>gênero</a:t>
            </a:r>
            <a:endParaRPr lang="en-US" sz="26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400" dirty="0" err="1"/>
              <a:t>Contradição</a:t>
            </a:r>
            <a:endParaRPr lang="en-US" sz="2400" dirty="0"/>
          </a:p>
          <a:p>
            <a:pPr lvl="2"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err="1"/>
              <a:t>Trabalho</a:t>
            </a:r>
            <a:r>
              <a:rPr lang="en-US" dirty="0"/>
              <a:t> </a:t>
            </a:r>
            <a:r>
              <a:rPr lang="en-US" dirty="0" err="1"/>
              <a:t>pode</a:t>
            </a:r>
            <a:r>
              <a:rPr lang="en-US" dirty="0"/>
              <a:t> </a:t>
            </a:r>
            <a:r>
              <a:rPr lang="en-US" dirty="0" err="1"/>
              <a:t>ser</a:t>
            </a:r>
            <a:r>
              <a:rPr lang="en-US" dirty="0"/>
              <a:t> prejudicial,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ter</a:t>
            </a:r>
            <a:r>
              <a:rPr lang="en-US" dirty="0"/>
              <a:t> que conciliar </a:t>
            </a:r>
            <a:r>
              <a:rPr lang="en-US" dirty="0" err="1"/>
              <a:t>exercícios</a:t>
            </a:r>
            <a:r>
              <a:rPr lang="en-US" dirty="0"/>
              <a:t> fora do lar e </a:t>
            </a:r>
            <a:r>
              <a:rPr lang="en-US" dirty="0" err="1"/>
              <a:t>tarefas</a:t>
            </a:r>
            <a:r>
              <a:rPr lang="en-US" dirty="0"/>
              <a:t> </a:t>
            </a:r>
            <a:r>
              <a:rPr lang="en-US" dirty="0" err="1"/>
              <a:t>domésticas</a:t>
            </a:r>
            <a:endParaRPr lang="en-US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A8A7472-2050-493E-9D70-FEF60A473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9870" y="1198559"/>
            <a:ext cx="2137870" cy="3295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0270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Liberdade </a:t>
            </a:r>
            <a:r>
              <a:rPr lang="en-US" sz="4000" dirty="0"/>
              <a:t>[1859]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350111"/>
            <a:ext cx="5955494" cy="335950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i="1" dirty="0"/>
              <a:t>“A única parte da conduta de qualquer pessoa, pela qual ela está submissa à sociedade é aquela que concerne aos outros. Na parte que meramente concerne a si próprio, sua independência é, de direito, absoluta. Sobre si mesmo, sobre seu próprio corpo e sua mente, o individuo é soberano”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746CF16-5B76-423C-819A-D9AE9FCC8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164" y="1542620"/>
            <a:ext cx="2107599" cy="30545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8377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 </a:t>
            </a:r>
            <a:r>
              <a:rPr lang="en-US" dirty="0" err="1"/>
              <a:t>Governo</a:t>
            </a:r>
            <a:r>
              <a:rPr lang="en-US" dirty="0"/>
              <a:t> </a:t>
            </a:r>
            <a:r>
              <a:rPr lang="en-US" dirty="0" err="1"/>
              <a:t>Representativo</a:t>
            </a:r>
            <a:r>
              <a:rPr lang="en-US" dirty="0"/>
              <a:t> [1861]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 Um </a:t>
            </a:r>
            <a:r>
              <a:rPr lang="en-US" sz="2400" dirty="0" err="1"/>
              <a:t>governo</a:t>
            </a:r>
            <a:r>
              <a:rPr lang="en-US" sz="2400" dirty="0"/>
              <a:t> ideal para </a:t>
            </a:r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conservadores</a:t>
            </a:r>
            <a:r>
              <a:rPr lang="en-US" sz="2400" dirty="0"/>
              <a:t> e </a:t>
            </a:r>
            <a:r>
              <a:rPr lang="en-US" sz="2400" dirty="0" err="1"/>
              <a:t>liberais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A </a:t>
            </a:r>
            <a:r>
              <a:rPr lang="en-US" sz="2400" dirty="0" err="1"/>
              <a:t>vigilância</a:t>
            </a:r>
            <a:r>
              <a:rPr lang="en-US" sz="2400" dirty="0"/>
              <a:t> dos </a:t>
            </a:r>
            <a:r>
              <a:rPr lang="en-US" sz="2400" dirty="0" err="1"/>
              <a:t>cidadãos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O </a:t>
            </a:r>
            <a:r>
              <a:rPr lang="en-US" sz="2400" dirty="0" err="1"/>
              <a:t>conceito</a:t>
            </a:r>
            <a:r>
              <a:rPr lang="en-US" sz="2400" dirty="0"/>
              <a:t> de “</a:t>
            </a:r>
            <a:r>
              <a:rPr lang="en-US" sz="2400" dirty="0" err="1"/>
              <a:t>Máquina</a:t>
            </a:r>
            <a:r>
              <a:rPr lang="en-US" sz="2400" dirty="0"/>
              <a:t> </a:t>
            </a:r>
            <a:r>
              <a:rPr lang="en-US" sz="2400" dirty="0" err="1"/>
              <a:t>Pública</a:t>
            </a:r>
            <a:r>
              <a:rPr lang="en-US" sz="2400" dirty="0"/>
              <a:t>”</a:t>
            </a:r>
          </a:p>
        </p:txBody>
      </p:sp>
      <p:pic>
        <p:nvPicPr>
          <p:cNvPr id="6" name="Espaço Reservado para Conteúdo 4">
            <a:extLst>
              <a:ext uri="{FF2B5EF4-FFF2-40B4-BE49-F238E27FC236}">
                <a16:creationId xmlns:a16="http://schemas.microsoft.com/office/drawing/2014/main" id="{A94576C4-998D-4828-8F80-32F604E93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965" y="1006524"/>
            <a:ext cx="2122070" cy="35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56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Aplicabilidade de Mill nos Tempos Atuais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B4B3FF8-5745-4AF8-A61C-34055E25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60" y="1350111"/>
            <a:ext cx="2409215" cy="320680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1A66F3A-05D3-4EA0-89CB-6A637BC1DB7F}"/>
              </a:ext>
            </a:extLst>
          </p:cNvPr>
          <p:cNvSpPr txBox="1"/>
          <p:nvPr/>
        </p:nvSpPr>
        <p:spPr>
          <a:xfrm>
            <a:off x="448963" y="1350111"/>
            <a:ext cx="583685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rgbClr val="002060"/>
                </a:solidFill>
              </a:rPr>
              <a:t>No Governo Representativo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sz="2000" dirty="0">
                <a:solidFill>
                  <a:srgbClr val="002060"/>
                </a:solidFill>
              </a:rPr>
              <a:t>Um Estado de estruturas éticas consolidadas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pt-BR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BR" sz="2400" dirty="0">
                <a:solidFill>
                  <a:srgbClr val="002060"/>
                </a:solidFill>
              </a:rPr>
              <a:t>Sobre a Liberdade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sz="2000" dirty="0">
                <a:solidFill>
                  <a:srgbClr val="002060"/>
                </a:solidFill>
              </a:rPr>
              <a:t>Falibilidade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sz="2000" dirty="0">
                <a:solidFill>
                  <a:srgbClr val="002060"/>
                </a:solidFill>
              </a:rPr>
              <a:t>A teoria científica não se torna dogma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pt-BR" sz="2000" dirty="0">
                <a:solidFill>
                  <a:srgbClr val="002060"/>
                </a:solidFill>
              </a:rPr>
              <a:t>Liberdade         Bem-estar social Desenvolvimento social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22AA3AC8-6419-4839-BB1B-509CDC32189F}"/>
              </a:ext>
            </a:extLst>
          </p:cNvPr>
          <p:cNvSpPr/>
          <p:nvPr/>
        </p:nvSpPr>
        <p:spPr>
          <a:xfrm>
            <a:off x="2434130" y="3487980"/>
            <a:ext cx="30541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6CA3CBBE-1737-4710-B349-ED98A6CDD439}"/>
              </a:ext>
            </a:extLst>
          </p:cNvPr>
          <p:cNvSpPr/>
          <p:nvPr/>
        </p:nvSpPr>
        <p:spPr>
          <a:xfrm>
            <a:off x="4724705" y="3533699"/>
            <a:ext cx="30541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753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389</Words>
  <Application>Microsoft Office PowerPoint</Application>
  <PresentationFormat>Apresentação na tela (16:9)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John Stuart Mill</vt:lpstr>
      <vt:lpstr>Quem foi Stuart Mill?</vt:lpstr>
      <vt:lpstr>Alguns Conceitos</vt:lpstr>
      <vt:lpstr>Principais Ideias</vt:lpstr>
      <vt:lpstr>Principais Ideias</vt:lpstr>
      <vt:lpstr>Principais Ideias</vt:lpstr>
      <vt:lpstr>A Liberdade [1859]</vt:lpstr>
      <vt:lpstr>O Governo Representativo [1861]</vt:lpstr>
      <vt:lpstr>Aplicabilidade de Mill nos Tempos Atuais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Juh Pereira</cp:lastModifiedBy>
  <cp:revision>172</cp:revision>
  <dcterms:created xsi:type="dcterms:W3CDTF">2013-08-21T19:17:07Z</dcterms:created>
  <dcterms:modified xsi:type="dcterms:W3CDTF">2022-06-01T19:33:52Z</dcterms:modified>
</cp:coreProperties>
</file>