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8" r:id="rId6"/>
    <p:sldId id="267" r:id="rId7"/>
    <p:sldId id="273" r:id="rId8"/>
    <p:sldId id="274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291" autoAdjust="0"/>
  </p:normalViewPr>
  <p:slideViewPr>
    <p:cSldViewPr snapToGrid="0" showGuides="1">
      <p:cViewPr varScale="1">
        <p:scale>
          <a:sx n="68" d="100"/>
          <a:sy n="68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6" d="100"/>
          <a:sy n="96" d="100"/>
        </p:scale>
        <p:origin x="364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2B37495-969D-491D-8169-3F98139EA39D}" type="datetime1">
              <a:rPr lang="pt-BR" smtClean="0"/>
              <a:t>31/05/2022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6834459-7356-44BF-850D-8B30C4FB3B6B}" type="slidenum">
              <a:rPr lang="pt-BR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1648D5-68F6-4CFF-B000-073966B11BD8}" type="datetime1">
              <a:rPr lang="pt-BR" smtClean="0"/>
              <a:pPr/>
              <a:t>31/05/2022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A3C37BE-C303-496D-B5CD-85F2937540FC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b="1" i="1" dirty="0">
                <a:latin typeface="Arial" pitchFamily="34" charset="0"/>
                <a:cs typeface="Arial" pitchFamily="34" charset="0"/>
              </a:rPr>
              <a:t>NOTA:</a:t>
            </a:r>
          </a:p>
          <a:p>
            <a:pPr rtl="0"/>
            <a:r>
              <a:rPr lang="pt-BR" i="1" dirty="0">
                <a:latin typeface="Arial" pitchFamily="34" charset="0"/>
                <a:cs typeface="Arial" pitchFamily="34" charset="0"/>
              </a:rPr>
              <a:t>Para alterar a imagem no slide, selecione e exclua a imagem. Em seguida, use o ícone Imagens no espaço reservado para inserir sua própria imagem.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A3C37BE-C303-496D-B5CD-85F2937540FC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52010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Após consultar várias fontes, será necessário restringir o tópico. Por exemplo, o tópico sobre segurança na internet é enorme, mas você pode restringir o tópico para incluir a segurança na internet em relação aos aplicativos de mídia social que os adolescentes estão usando excessivamente. Um tópico como esse é mais específico e será relevante para seus colegas. Algumas perguntas a levar em consideração para ajudar a restringir o tópico: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da pesquisa me interessam mais?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da pesquisa serão mais interessantes para meu público-alvo?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o público-alvo vai achar mais interessante? Chocante? Inspirador?</a:t>
            </a:r>
          </a:p>
          <a:p>
            <a:pPr marL="0" indent="0" rtl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24310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Após consultar várias fontes, será necessário restringir o tópico. Por exemplo, o tópico sobre segurança na internet é enorme, mas você pode restringir o tópico para incluir a segurança na internet em relação aos aplicativos de mídia social que os adolescentes estão usando excessivamente. Um tópico como esse é mais específico e será relevante para seus colegas. Algumas perguntas a levar em consideração para ajudar a restringir o tópico: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da pesquisa me interessam mais?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da pesquisa serão mais interessantes para meu público-alvo?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o público-alvo vai achar mais interessante? Chocante? Inspirador?</a:t>
            </a:r>
          </a:p>
          <a:p>
            <a:pPr marL="0" indent="0" rtl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67137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Após consultar várias fontes, será necessário restringir o tópico. Por exemplo, o tópico sobre segurança na internet é enorme, mas você pode restringir o tópico para incluir a segurança na internet em relação aos aplicativos de mídia social que os adolescentes estão usando excessivamente. Um tópico como esse é mais específico e será relevante para seus colegas. Algumas perguntas a levar em consideração para ajudar a restringir o tópico: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da pesquisa me interessam mais?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da pesquisa serão mais interessantes para meu público-alvo?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tópicos o público-alvo vai achar mais interessante? Chocante? Inspirador?</a:t>
            </a:r>
          </a:p>
          <a:p>
            <a:pPr marL="0" indent="0" rtl="0">
              <a:buFont typeface="Arial" panose="020B0604020202020204" pitchFamily="34" charset="0"/>
              <a:buNone/>
            </a:pPr>
            <a:endParaRPr lang="pt-BR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8435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Ao realizar pesquisas, é fácil ir em uma fonte: Wikipedia. No entanto, inclua uma variedade de fontes em sua pesquisa. Considere as seguintes fontes: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Quem posso entrevistar para saber mais sobre o tópico?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O tópico é atual e será relevante para o público-alvo?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artigos, blogs e revistas podem ter algo relacionado ao meu tópico?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Há algum vídeo do YouTube sobre o tópico? Se sim, do que se trata?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Quais imagens posso encontrar relacionadas ao tópico?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5961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Agora, que você restringiu o tópico, organize sua pesquisa em uma estrutura funcional. Há alguns padrões organizacionais comuns com base no tipo de pesquisa que você estiver fazendo. 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Estruturas organizacionais: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Causa e efeito: esse tipo de estrutura é excelente para explicar as causas e os efeitos de um tópico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Compare e contraste: nesse padrão você destaca as semelhanças e as diferenças do tópico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Explicar o processo: essa estrutura é ótima para delinear uma série de etapas a seguir;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Definição: use essa estrutura para garantir que seu público-alvo entenderá o que você quer passar usando ilustrações, dando definições e esclarecendo equívocos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Classificação: uma estrutura organizacional comum é agrupar como tópicos ou fatos da pesquisa. Por exemplo, em segurança na internet sobre aplicativos de mídia social, você pode organizar a pesquisa analisando cada aplicativo de mídia social por vez.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5341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Após finalizar sua pesquisa, é hora de montar sua apresentação. A primeira etapa do processo é a introdução do tópico. Essa é um ótima oportunidade para conectar seu tópico a algo que seu público possa relacionar. Em outras palavras, por que eles devem ouvir todas as informações que você vai compartilhar em sua apresentação de pesquisa? O que eles ganharão com isso? Você também pode incluir elemento gráficos ou imagens para chamar a atenção.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Duplique este slide clicando com o botão direito do mouse sobre ele no painel de slides à esquerda e selecione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Duplicar Slide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 próxima etapa da apresentação é declarar claramente sua declaração ou tópico. Seu professor pode até dizer que isso é sua tese. Conforme você expõe sua tese, você pode achar que esse layout não é o melhor layout para sua declaração ou tópico. Altere o layout clicando no menu suspenso ao lado do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Layout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 na seção de menu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Slides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. Escolha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Dois Conteúdos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Comparação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 ou </a:t>
            </a: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Imagem com Legenda</a:t>
            </a: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pt-BR" i="1" dirty="0">
                <a:latin typeface="Segoe UI" panose="020B0502040204020203" pitchFamily="34" charset="0"/>
                <a:cs typeface="Segoe UI" panose="020B0502040204020203" pitchFamily="34" charset="0"/>
              </a:rPr>
              <a:t>Observação: Um layout diferente pode alterar a aparência dos ícones nesta página.</a:t>
            </a:r>
          </a:p>
          <a:p>
            <a:pPr rtl="0"/>
            <a:endParaRPr lang="pt-BR" i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Você também irá querer expor seus fatos. Você concluiu a pesquisa, agora compartilhe alguns dos fatos interessantes com seu público-alvo. Os fatos não devem ser entediantes; você pode comunicar fatos de várias maneiras na guia Inserir. Clique na guia inserir, você pode: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Inserir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imagens</a:t>
            </a: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 do computador ou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online</a:t>
            </a: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Adicionar um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gráfico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Criar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SmartArt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Insira uma variedade de ícones para dar vida aos seus fatos. Observação: Você pode alterar a cor dos ícones ao selecionando ícone e clicando na guia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Formatar</a:t>
            </a: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 e, em seguida, em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Preenchimento de Gráficos</a:t>
            </a: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. A partir daí, você escolherá uma cor da lista ou escolherá </a:t>
            </a:r>
            <a:r>
              <a:rPr lang="pt-BR" b="1" i="0" dirty="0">
                <a:latin typeface="Segoe UI" panose="020B0502040204020203" pitchFamily="34" charset="0"/>
                <a:cs typeface="Segoe UI" panose="020B0502040204020203" pitchFamily="34" charset="0"/>
              </a:rPr>
              <a:t>Mais Cores de Preenchimento</a:t>
            </a:r>
            <a:r>
              <a:rPr lang="pt-BR" i="0" dirty="0">
                <a:latin typeface="Segoe UI" panose="020B0502040204020203" pitchFamily="34" charset="0"/>
                <a:cs typeface="Segoe UI" panose="020B0502040204020203" pitchFamily="34" charset="0"/>
              </a:rPr>
              <a:t> para ter mais opções.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Como esta apresentação de pesquisa é resultado de seu trabalho e buscas, você vai querer garantir que as declarações e pontos da sua apresentação serão fundamentadas com as descobertas da sua pesquisa. Certifique-se de dar ao autor os devidos créditos por ajudar você a compartilhar suas ideias. Se uma das fontes tiver um vídeo relevante ao seu tópico, você pode adicionar o vídeo como suporte adicional. Tenha em mente a duração do vídeo e o tempo que você tem para a apresentação. Para uma apresentação de 5 minutos, o vídeo não deve ter mais de 30 segundos. 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b="1" i="1" dirty="0">
                <a:latin typeface="Segoe UI" panose="020B0502040204020203" pitchFamily="34" charset="0"/>
                <a:cs typeface="Segoe UI" panose="020B0502040204020203" pitchFamily="34" charset="0"/>
              </a:rPr>
              <a:t>Perguntas a considerar: </a:t>
            </a:r>
          </a:p>
          <a:p>
            <a:pPr marL="228600" indent="-228600" rtl="0">
              <a:buAutoNum type="arabicPeriod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Como você vai expor o autor da fonte?</a:t>
            </a:r>
          </a:p>
          <a:p>
            <a:pPr marL="228600" indent="-228600" rtl="0">
              <a:buAutoNum type="arabicPeriod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Será necessário citar a fonte no slide?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De que forma você pode envolver o público para que se sintam que fazem parte da apresentação? Considere fazer uma rápida votação: peça para levantar as mãos, quantos de vocês acham que os uniformes escolares são uma maneira de reduzir o bullying? Outra sugestão é que eles levantem um certo número de dedos para ver se concordam ou discordam. Por fim, você pode compartilhar uma história com a qual o público possa se relacionar.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Após todos os aplausos, o público pode ter algumas perguntas. Esteja preparado para responder a algumas das perguntas fazendo uma lista de perguntas que você acha que eles possam fazer. Talvez você também queira compartilhar a apresentação com eles, fornecendo o link da apresentação, caso eles queiram mais informações.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58056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Você pode usar este slide como slide de abertura ou de encerramento. Caso opte por usá-lo como encerramento, reveja os principais pontos da apresentação. Uma maneira criativa de fazer isso é adicionar animações aos vários elementos gráficos em um slide. Esse slide tem 4 elementos gráficos diferentes, e ao exibir a apresentação de slides, você verá que pode clicar para revelar o próximo gráfico. Da mesma forma, ao analisar os tópicos principais da apresentação, você pode querer que cada ponto apareça ao abordá-lo. 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Adicionar animação a imagens e elementos gráficos: </a:t>
            </a:r>
          </a:p>
          <a:p>
            <a:pPr marL="228600" indent="-228600" rtl="0">
              <a:buAutoNum type="arabicPeriod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Selecione a imagem ou o elemento gráfico.</a:t>
            </a:r>
          </a:p>
          <a:p>
            <a:pPr marL="228600" indent="-228600" rtl="0">
              <a:buAutoNum type="arabicPeriod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Clique na guia Animações.</a:t>
            </a:r>
          </a:p>
          <a:p>
            <a:pPr marL="228600" indent="-228600" rtl="0">
              <a:buAutoNum type="arabicPeriod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Escolha uma das opções. A animação deste slide é "Dividir". O menu suspenso na seção Animação oferece ainda mais animações que você pode usar.</a:t>
            </a:r>
          </a:p>
          <a:p>
            <a:pPr marL="228600" indent="-228600" rtl="0">
              <a:buAutoNum type="arabicPeriod"/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Se você tiver vários elementos gráficos ou imagens, verá um número aparecer ao lado deles informando a ordem das animações.</a:t>
            </a:r>
          </a:p>
          <a:p>
            <a:pPr marL="228600" indent="-228600" rtl="0">
              <a:buAutoNum type="arabicPeriod"/>
            </a:pPr>
            <a:endParaRPr lang="pt-BR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buNone/>
            </a:pP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Observação: Escolha as animações com cuidado. Você não vai querer deixar seu público-alvo confuso com sua apresentação.</a:t>
            </a:r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BC849E9A-41F7-4779-A581-48A7C374A227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4202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104900" y="2292094"/>
            <a:ext cx="1009650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104898" y="4511784"/>
            <a:ext cx="10096501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7" name="Retângulo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1D57F4A3-CF1A-49AE-AF56-17266B68AB93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DFC3A06-75C5-4D2A-8C93-52EE50194E24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ide de Título com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/>
          </a:bodyPr>
          <a:lstStyle>
            <a:lvl1pPr algn="l">
              <a:defRPr sz="4400" cap="all" baseline="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1104900" y="4511784"/>
            <a:ext cx="5734050" cy="95556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/>
              <a:t>Clique para editar o estilo de subtítulo Mestre</a:t>
            </a:r>
          </a:p>
        </p:txBody>
      </p:sp>
      <p:sp>
        <p:nvSpPr>
          <p:cNvPr id="11" name="Espaço Reservado para Imagem 10" descr="Um espaço reservado vazio para adicionar uma imagem. Clique no espaço reservado e selecione a imagem que você deseja adicionar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 rtlCol="0"/>
          <a:lstStyle>
            <a:lvl1pPr marL="0" indent="0" algn="ctr">
              <a:buNone/>
              <a:defRPr/>
            </a:lvl1pPr>
          </a:lstStyle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8" name="Retângulo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  <p:grpSp>
        <p:nvGrpSpPr>
          <p:cNvPr id="14" name="Grupo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Conector Reto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upo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Conector Reto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tângulo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upo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Conector Reto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Conector Reto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tângulo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pt-BR" noProof="0" dirty="0"/>
            </a:p>
          </p:txBody>
        </p:sp>
        <p:grpSp>
          <p:nvGrpSpPr>
            <p:cNvPr id="11" name="Grupo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Conector Reto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ector Reto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104899" y="2971806"/>
            <a:ext cx="10071099" cy="1684150"/>
          </a:xfrm>
        </p:spPr>
        <p:txBody>
          <a:bodyPr rtlCol="0"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104899" y="4655956"/>
            <a:ext cx="10071099" cy="50975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7C3C95E-0E48-4D1D-81F3-AB6333D41E61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1049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6172200" y="1600200"/>
            <a:ext cx="4914900" cy="4571999"/>
          </a:xfrm>
        </p:spPr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31AEF0-CA80-4D45-87BA-42880CFEA089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10490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104900" y="2424112"/>
            <a:ext cx="4919472" cy="3748088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166110" y="1600200"/>
            <a:ext cx="4919472" cy="823912"/>
          </a:xfrm>
        </p:spPr>
        <p:txBody>
          <a:bodyPr rtlCol="0"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6166110" y="2424112"/>
            <a:ext cx="4919472" cy="3748088"/>
          </a:xfrm>
        </p:spPr>
        <p:txBody>
          <a:bodyPr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F02E27-B38E-44B0-9633-761E05665EAC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9" name="Espaço Reservado para o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0CB440-07A7-4F7B-B262-7ED1B68B6949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5" name="Espaço Reservado para o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8122D9-B6C1-4340-B355-1B9EC9374DB2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4384548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5641848" y="1600199"/>
            <a:ext cx="5445252" cy="4572001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0321ECB-A9AD-4831-8AB0-C216558C2883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104900" y="1600200"/>
            <a:ext cx="3396996" cy="45720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/>
              <a:t>Clique para editar o texto Mestre</a:t>
            </a:r>
          </a:p>
        </p:txBody>
      </p:sp>
      <p:sp>
        <p:nvSpPr>
          <p:cNvPr id="3" name="Espaço Reservado para Imagem 2" descr="Um espaço reservado vazio para adicionar uma imagem. Clique no espaço reservado e selecione a imagem que você deseja adicionar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dirty="0"/>
              <a:t>Clique no ícone para adicionar uma imagem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2006A2B-C86C-48EA-A323-32CA4AC86682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0EAF56F-B998-42B6-BBFD-7C0B6F4F4178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 hasCustomPrompt="1"/>
          </p:nvPr>
        </p:nvSpPr>
        <p:spPr>
          <a:xfrm>
            <a:off x="9372600" y="365125"/>
            <a:ext cx="1714500" cy="5811838"/>
          </a:xfrm>
        </p:spPr>
        <p:txBody>
          <a:bodyPr vert="eaVert" rtlCol="0"/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104900" y="365125"/>
            <a:ext cx="8098896" cy="5811838"/>
          </a:xfrm>
        </p:spPr>
        <p:txBody>
          <a:bodyPr vert="eaVert" rtlCol="0"/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AE18A2F-6E06-446F-9F43-050C98C497E1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FF54DE5-C571-48E8-A5BC-B369434E2F44}" type="slidenum">
              <a:rPr lang="pt-BR" noProof="0"/>
              <a:t>‹nº›</a:t>
            </a:fld>
            <a:endParaRPr lang="pt-BR" noProof="0" dirty="0"/>
          </a:p>
        </p:txBody>
      </p:sp>
      <p:grpSp>
        <p:nvGrpSpPr>
          <p:cNvPr id="7" name="Grupo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Conector Reto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pPr rtl="0"/>
            <a:r>
              <a:rPr lang="pt-BR" noProof="0"/>
              <a:t>Clique para editar o estilo de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</a:p>
          <a:p>
            <a:pPr lvl="5" rtl="0"/>
            <a:r>
              <a:rPr lang="pt-BR" noProof="0"/>
              <a:t>Sexto nível</a:t>
            </a:r>
          </a:p>
          <a:p>
            <a:pPr lvl="6" rtl="0"/>
            <a:r>
              <a:rPr lang="pt-BR" noProof="0"/>
              <a:t>Sétimo nível</a:t>
            </a:r>
          </a:p>
          <a:p>
            <a:pPr lvl="7" rtl="0"/>
            <a:r>
              <a:rPr lang="pt-BR" noProof="0"/>
              <a:t>Oito nível</a:t>
            </a:r>
          </a:p>
          <a:p>
            <a:pPr lvl="8" rtl="0"/>
            <a:r>
              <a:rPr lang="pt-BR" noProof="0"/>
              <a:t>Nono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fld id="{69E6B1CB-89B9-411A-8E1E-1E9032558BF9}" type="datetime1">
              <a:rPr lang="pt-BR" noProof="0" smtClean="0"/>
              <a:t>31/05/2022</a:t>
            </a:fld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rtl="0"/>
            <a:fld id="{0FF54DE5-C571-48E8-A5BC-B369434E2F44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  <p:grpSp>
        <p:nvGrpSpPr>
          <p:cNvPr id="15" name="Grupo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Conector Reto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to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15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rtlCol="0" anchor="ctr">
            <a:normAutofit fontScale="90000"/>
          </a:bodyPr>
          <a:lstStyle/>
          <a:p>
            <a:pPr rtl="0"/>
            <a:br>
              <a:rPr lang="pt-BR" dirty="0"/>
            </a:br>
            <a:br>
              <a:rPr lang="pt-BR" dirty="0"/>
            </a:br>
            <a:r>
              <a:rPr lang="pt-BR" dirty="0"/>
              <a:t>portfólio</a:t>
            </a:r>
            <a:br>
              <a:rPr lang="pt-BR" dirty="0"/>
            </a:br>
            <a:endParaRPr lang="pt-BR" dirty="0"/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pt-BR" dirty="0"/>
              <a:t>Evelize Pereira Lima Freire</a:t>
            </a:r>
          </a:p>
        </p:txBody>
      </p:sp>
      <p:pic>
        <p:nvPicPr>
          <p:cNvPr id="4" name="Espaço Reservado para Imagem 3" descr="Livro aberto sobre a mesa, prateleiras de livros desfocada no fundo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60342" y="3564835"/>
            <a:ext cx="10096501" cy="1272741"/>
          </a:xfrm>
        </p:spPr>
        <p:txBody>
          <a:bodyPr rtlCol="0">
            <a:normAutofit lnSpcReduction="10000"/>
          </a:bodyPr>
          <a:lstStyle/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Graduação – Univ. São Judas Tadeu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Pós graduação – Controladoria – FMU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Especialização – FIPECAFI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Especialização – Perícia Judicial, Financeira e Contábil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pt-BR" dirty="0"/>
              <a:t>CRC Ativo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endParaRPr lang="pt-BR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6819C106-B24D-F7EB-A6B1-9569938602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613" y="2292094"/>
            <a:ext cx="10096500" cy="1272741"/>
          </a:xfrm>
        </p:spPr>
        <p:txBody>
          <a:bodyPr>
            <a:normAutofit/>
          </a:bodyPr>
          <a:lstStyle/>
          <a:p>
            <a:r>
              <a:rPr lang="pt-BR" sz="2000" dirty="0"/>
              <a:t>                       graduação, pós graduação, especialização, crc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5186917-C583-A206-D890-C0D84F58A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57" y="2546392"/>
            <a:ext cx="1026849" cy="74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34CEF4-01D3-4AF7-9E84-F43030ACA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770" y="278296"/>
            <a:ext cx="5406902" cy="874643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>
                <a:latin typeface="Franklin Gothic Book" panose="020B0503020102020204" pitchFamily="34" charset="0"/>
                <a:cs typeface="Segoe UI" panose="020B0502040204020203" pitchFamily="34" charset="0"/>
              </a:rPr>
              <a:t>Treinamentos - Certificados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EFD88C-EC41-4850-9D1D-676D6AEE0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1600199"/>
            <a:ext cx="5632174" cy="481385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rtl="0">
              <a:buNone/>
            </a:pPr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2021 e 2022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BPO Financeiro (práticas, processos e gestão)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Contabilidade Societária e Paralegal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Especialista Setor Fiscal e Lucro Real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Como mapear e modelar processos</a:t>
            </a:r>
          </a:p>
          <a:p>
            <a:pPr algn="just"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Empreendedorismo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Certificado - Cálculos Tributários (ICMS, ICMS-ST, IPI, ISS, PIS, COFINS, IR e CSSL)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Certificado - Declaração de ajuste anual - IRPF - Declaração de Bens de Direitos no Exterior - Banco Central</a:t>
            </a:r>
          </a:p>
          <a:p>
            <a:pPr rtl="0"/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Abertura, Alteração e Encerramento de Empresas (Aspectos Teóricos e Práticos) - Online</a:t>
            </a:r>
          </a:p>
        </p:txBody>
      </p:sp>
      <p:sp>
        <p:nvSpPr>
          <p:cNvPr id="6" name="Espaço Reservado para Conteúdo 13">
            <a:extLst>
              <a:ext uri="{FF2B5EF4-FFF2-40B4-BE49-F238E27FC236}">
                <a16:creationId xmlns:a16="http://schemas.microsoft.com/office/drawing/2014/main" id="{E7CB88E3-754F-6F26-1301-B24F2C222495}"/>
              </a:ext>
            </a:extLst>
          </p:cNvPr>
          <p:cNvSpPr txBox="1">
            <a:spLocks/>
          </p:cNvSpPr>
          <p:nvPr/>
        </p:nvSpPr>
        <p:spPr>
          <a:xfrm>
            <a:off x="6520070" y="1600199"/>
            <a:ext cx="4744278" cy="4979504"/>
          </a:xfrm>
          <a:prstGeom prst="rect">
            <a:avLst/>
          </a:prstGeom>
        </p:spPr>
        <p:txBody>
          <a:bodyPr vert="horz" lIns="0" tIns="45720" rIns="0" bIns="45720" numCol="1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sz="2600" b="1" dirty="0">
                <a:latin typeface="Segoe UI" panose="020B0502040204020203" pitchFamily="34" charset="0"/>
                <a:cs typeface="Segoe UI" panose="020B0502040204020203" pitchFamily="34" charset="0"/>
              </a:rPr>
              <a:t>2020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CRC/SP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Casos Práticos: Direito Tributário aplicado a Contabilidade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Reunião Técnica de Peritos: Recuperação Judicial e covid 19: impactos, desafios e mitigação de riscos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IOB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Ativo Imobilizado - Aplicação prática e métodos para contabilização e tributação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Avançado em Contabilidade (Visão Geral- Aspectos Decisórios)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Contabilidade Gerencial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DRE, DRA, DMPL, Notas Explicativas, Políticas Contábeis e Estimativas</a:t>
            </a:r>
          </a:p>
          <a:p>
            <a:pPr>
              <a:lnSpc>
                <a:spcPct val="110000"/>
              </a:lnSpc>
            </a:pPr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Operações Contábeis do Simples Nacional</a:t>
            </a:r>
          </a:p>
        </p:txBody>
      </p:sp>
      <p:pic>
        <p:nvPicPr>
          <p:cNvPr id="8" name="Gráfico 7" descr="Livros na prateleira">
            <a:extLst>
              <a:ext uri="{FF2B5EF4-FFF2-40B4-BE49-F238E27FC236}">
                <a16:creationId xmlns:a16="http://schemas.microsoft.com/office/drawing/2014/main" id="{C064E267-0F10-A254-08B7-D53358DE3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197" y="166977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EFD88C-EC41-4850-9D1D-676D6AEE0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62" y="1600198"/>
            <a:ext cx="5406902" cy="4813853"/>
          </a:xfrm>
        </p:spPr>
        <p:txBody>
          <a:bodyPr vert="horz" lIns="91440" tIns="45720" rIns="91440" bIns="45720" rtlCol="0" anchor="t">
            <a:normAutofit fontScale="4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BR" sz="4200" b="1" dirty="0">
                <a:latin typeface="Segoe UI" panose="020B0502040204020203" pitchFamily="34" charset="0"/>
                <a:cs typeface="Segoe UI" panose="020B0502040204020203" pitchFamily="34" charset="0"/>
              </a:rPr>
              <a:t>2019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sz="2500" b="1" dirty="0">
                <a:latin typeface="Segoe UI" panose="020B0502040204020203" pitchFamily="34" charset="0"/>
                <a:cs typeface="Segoe UI" panose="020B0502040204020203" pitchFamily="34" charset="0"/>
              </a:rPr>
              <a:t>AFIXCODE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IFRS16 Operações de Arrendamento Mercantil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sz="2500" b="1" dirty="0">
                <a:latin typeface="Segoe UI" panose="020B0502040204020203" pitchFamily="34" charset="0"/>
                <a:cs typeface="Segoe UI" panose="020B0502040204020203" pitchFamily="34" charset="0"/>
              </a:rPr>
              <a:t>CRC/SP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Ativo Imobilizado - Definições e Componentes do Custo de um Ativo Imobilizado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Ativo Imobilizado - Depreciação e Notas Explicativas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Créditos Tributários ICMS, IPI, COFINS E PIS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Gestão de Riscos, Controles Internos e Compliance - Melhores Práticas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Instrumentos Financeiros NBC TG 48 - Instrumento Financeiro - NBC TG 39 (R5) - Apresentação NBC TG 40 (R3) - Evidenciação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NBC TG 32 (RA) - Tributos sobre o Lucro</a:t>
            </a:r>
          </a:p>
          <a:p>
            <a:pPr>
              <a:lnSpc>
                <a:spcPct val="110000"/>
              </a:lnSpc>
            </a:pPr>
            <a:r>
              <a:rPr lang="pt-BR" sz="2400" dirty="0">
                <a:latin typeface="Segoe UI" panose="020B0502040204020203" pitchFamily="34" charset="0"/>
                <a:cs typeface="Segoe UI" panose="020B0502040204020203" pitchFamily="34" charset="0"/>
              </a:rPr>
              <a:t>Resolução 1530/2017 - Procedimentos para os profissionais da Contabilidade sobre Prevenção a Lavagem de Dinheiro</a:t>
            </a: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C4E1EA6B-5224-B26F-6913-A70FA4AF08EE}"/>
              </a:ext>
            </a:extLst>
          </p:cNvPr>
          <p:cNvSpPr txBox="1">
            <a:spLocks/>
          </p:cNvSpPr>
          <p:nvPr/>
        </p:nvSpPr>
        <p:spPr>
          <a:xfrm>
            <a:off x="6096000" y="1600198"/>
            <a:ext cx="5406902" cy="4813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</a:p>
          <a:p>
            <a:pPr marL="0" indent="0">
              <a:buNone/>
            </a:pPr>
            <a:r>
              <a:rPr lang="pt-BR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CRC/SP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Ativo Imobilizado Depreciação e Notas Explicativas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Definições e Componentes do Custo de um Ativo Imobilizado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Gestão de Riscos, Controles Internos e Compliance - Melhores Práticas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Módulos - Especialista em Cursos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Fechamento Mensal e Apuração de ICMS e IPI - Na prática</a:t>
            </a:r>
          </a:p>
          <a:p>
            <a:pPr>
              <a:lnSpc>
                <a:spcPct val="110000"/>
              </a:lnSpc>
            </a:pPr>
            <a:endParaRPr lang="pt-BR" sz="5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83039158-1F1D-D6F3-6208-93835BDB1964}"/>
              </a:ext>
            </a:extLst>
          </p:cNvPr>
          <p:cNvSpPr txBox="1">
            <a:spLocks/>
          </p:cNvSpPr>
          <p:nvPr/>
        </p:nvSpPr>
        <p:spPr>
          <a:xfrm>
            <a:off x="2601770" y="278296"/>
            <a:ext cx="5406902" cy="874643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latin typeface="Franklin Gothic Book" panose="020B0503020102020204" pitchFamily="34" charset="0"/>
                <a:cs typeface="Segoe UI" panose="020B0502040204020203" pitchFamily="34" charset="0"/>
              </a:rPr>
              <a:t>Treinamentos - Certificados</a:t>
            </a:r>
          </a:p>
        </p:txBody>
      </p:sp>
      <p:pic>
        <p:nvPicPr>
          <p:cNvPr id="10" name="Gráfico 9" descr="Livros na prateleira">
            <a:extLst>
              <a:ext uri="{FF2B5EF4-FFF2-40B4-BE49-F238E27FC236}">
                <a16:creationId xmlns:a16="http://schemas.microsoft.com/office/drawing/2014/main" id="{0F625B9E-2489-8267-66B7-98E69D8951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197" y="166977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EFD88C-EC41-4850-9D1D-676D6AEE0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28" y="1600199"/>
            <a:ext cx="5406902" cy="4813853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pt-BR" sz="8000" b="1" dirty="0">
                <a:latin typeface="Segoe UI" panose="020B0502040204020203" pitchFamily="34" charset="0"/>
                <a:cs typeface="Segoe UI" panose="020B0502040204020203" pitchFamily="34" charset="0"/>
              </a:rPr>
              <a:t>2017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sz="5600" b="1" dirty="0">
                <a:latin typeface="Segoe UI" panose="020B0502040204020203" pitchFamily="34" charset="0"/>
                <a:cs typeface="Segoe UI" panose="020B0502040204020203" pitchFamily="34" charset="0"/>
              </a:rPr>
              <a:t>CRC/SP</a:t>
            </a:r>
          </a:p>
          <a:p>
            <a:pPr>
              <a:lnSpc>
                <a:spcPct val="110000"/>
              </a:lnSpc>
            </a:pPr>
            <a:r>
              <a:rPr lang="pt-BR" sz="5500" dirty="0">
                <a:latin typeface="Segoe UI" panose="020B0502040204020203" pitchFamily="34" charset="0"/>
                <a:cs typeface="Segoe UI" panose="020B0502040204020203" pitchFamily="34" charset="0"/>
              </a:rPr>
              <a:t>Aspectos Pericias Contábeis em Ações de Perdas, Danos e Lucros Cessantes</a:t>
            </a:r>
          </a:p>
          <a:p>
            <a:pPr marL="0" indent="0">
              <a:lnSpc>
                <a:spcPct val="110000"/>
              </a:lnSpc>
              <a:buNone/>
            </a:pPr>
            <a:endParaRPr lang="pt-BR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pt-BR" sz="8000" b="1" dirty="0">
                <a:latin typeface="Segoe UI" panose="020B0502040204020203" pitchFamily="34" charset="0"/>
                <a:cs typeface="Segoe UI" panose="020B0502040204020203" pitchFamily="34" charset="0"/>
              </a:rPr>
              <a:t>2016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pt-BR" sz="5600" b="1" dirty="0">
                <a:latin typeface="Segoe UI" panose="020B0502040204020203" pitchFamily="34" charset="0"/>
                <a:cs typeface="Segoe UI" panose="020B0502040204020203" pitchFamily="34" charset="0"/>
              </a:rPr>
              <a:t>CRC/SP</a:t>
            </a:r>
          </a:p>
          <a:p>
            <a:pPr>
              <a:lnSpc>
                <a:spcPct val="110000"/>
              </a:lnSpc>
            </a:pPr>
            <a:r>
              <a:rPr lang="pt-BR" sz="5500" dirty="0">
                <a:latin typeface="Segoe UI" panose="020B0502040204020203" pitchFamily="34" charset="0"/>
                <a:cs typeface="Segoe UI" panose="020B0502040204020203" pitchFamily="34" charset="0"/>
              </a:rPr>
              <a:t>eSocial para Empregador Doméstico</a:t>
            </a:r>
          </a:p>
          <a:p>
            <a:pPr>
              <a:lnSpc>
                <a:spcPct val="110000"/>
              </a:lnSpc>
            </a:pPr>
            <a:r>
              <a:rPr lang="pt-BR" sz="5500" dirty="0">
                <a:latin typeface="Segoe UI" panose="020B0502040204020203" pitchFamily="34" charset="0"/>
                <a:cs typeface="Segoe UI" panose="020B0502040204020203" pitchFamily="34" charset="0"/>
              </a:rPr>
              <a:t>Instrumentos Financeiros NBC TG 48 - Instrumento Financeiro - NBC TG 39 (R5) - Apresentação NBC TG 40 (R3) - Evidenciação</a:t>
            </a:r>
          </a:p>
          <a:p>
            <a:pPr>
              <a:lnSpc>
                <a:spcPct val="110000"/>
              </a:lnSpc>
            </a:pPr>
            <a:r>
              <a:rPr lang="pt-BR" sz="5500" dirty="0">
                <a:latin typeface="Segoe UI" panose="020B0502040204020203" pitchFamily="34" charset="0"/>
                <a:cs typeface="Segoe UI" panose="020B0502040204020203" pitchFamily="34" charset="0"/>
              </a:rPr>
              <a:t>NBC TG 47 - Receita de Contrato com Cliente (CPC 30 X 47)</a:t>
            </a:r>
          </a:p>
          <a:p>
            <a:pPr marL="0" indent="0">
              <a:lnSpc>
                <a:spcPct val="110000"/>
              </a:lnSpc>
              <a:buNone/>
            </a:pPr>
            <a:endParaRPr lang="pt-BR" sz="3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C4E1EA6B-5224-B26F-6913-A70FA4AF08EE}"/>
              </a:ext>
            </a:extLst>
          </p:cNvPr>
          <p:cNvSpPr txBox="1">
            <a:spLocks/>
          </p:cNvSpPr>
          <p:nvPr/>
        </p:nvSpPr>
        <p:spPr>
          <a:xfrm>
            <a:off x="6096000" y="1600198"/>
            <a:ext cx="5406902" cy="481385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2014</a:t>
            </a:r>
          </a:p>
          <a:p>
            <a:pPr marL="0" indent="0">
              <a:lnSpc>
                <a:spcPct val="110000"/>
              </a:lnSpc>
              <a:buFont typeface="Wingdings" panose="05000000000000000000" pitchFamily="2" charset="2"/>
              <a:buNone/>
            </a:pPr>
            <a:r>
              <a:rPr lang="pt-BR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CRC/SP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Demonstração dos fluxos de Caixa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Normas Contábeis PMEs - Investimentos e Outros (Seções 11,12, 13, 14, 15, 16)</a:t>
            </a:r>
          </a:p>
          <a:p>
            <a:pPr>
              <a:lnSpc>
                <a:spcPct val="110000"/>
              </a:lnSpc>
            </a:pPr>
            <a:r>
              <a:rPr lang="pt-BR" sz="1400" dirty="0">
                <a:latin typeface="Segoe UI" panose="020B0502040204020203" pitchFamily="34" charset="0"/>
                <a:cs typeface="Segoe UI" panose="020B0502040204020203" pitchFamily="34" charset="0"/>
              </a:rPr>
              <a:t>Normas Contábeis PMEs - Receitas e Outros (Seções 23, 24, 26, 28 e 29)</a:t>
            </a:r>
          </a:p>
          <a:p>
            <a:pPr>
              <a:lnSpc>
                <a:spcPct val="110000"/>
              </a:lnSpc>
            </a:pPr>
            <a:endParaRPr lang="pt-BR" sz="56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F8585C26-9D46-F3C9-9B25-B4104400A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770" y="278296"/>
            <a:ext cx="5406902" cy="874643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>
                <a:latin typeface="Franklin Gothic Book" panose="020B0503020102020204" pitchFamily="34" charset="0"/>
                <a:cs typeface="Segoe UI" panose="020B0502040204020203" pitchFamily="34" charset="0"/>
              </a:rPr>
              <a:t>Treinamentos - Certificados</a:t>
            </a:r>
          </a:p>
        </p:txBody>
      </p:sp>
      <p:pic>
        <p:nvPicPr>
          <p:cNvPr id="9" name="Gráfico 8" descr="Livros na prateleira">
            <a:extLst>
              <a:ext uri="{FF2B5EF4-FFF2-40B4-BE49-F238E27FC236}">
                <a16:creationId xmlns:a16="http://schemas.microsoft.com/office/drawing/2014/main" id="{3B03C249-24DB-B9DA-98DD-14B0202CA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2197" y="166977"/>
            <a:ext cx="1097280" cy="109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19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1072FAC-EEE9-4F26-A784-BC07EACCBE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375" y="1378226"/>
            <a:ext cx="10641496" cy="5479774"/>
          </a:xfrm>
        </p:spPr>
        <p:txBody>
          <a:bodyPr vert="horz" lIns="91440" tIns="45720" rIns="91440" bIns="45720" numCol="3" rtlCol="0" anchor="t">
            <a:normAutofit fontScale="25000" lnSpcReduction="20000"/>
          </a:bodyPr>
          <a:lstStyle/>
          <a:p>
            <a:pPr marL="0" indent="0" rtl="0">
              <a:buNone/>
            </a:pPr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2019</a:t>
            </a:r>
          </a:p>
          <a:p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McKinsey &amp; Company - Transformação Digital e Metodologia Lean</a:t>
            </a:r>
          </a:p>
          <a:p>
            <a:pPr marL="0" indent="0" rtl="0">
              <a:buNone/>
            </a:pPr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Six Sigma - Yellow Belt - Análise e estimativas do custo, benefício e retorno do projeto (BC (Business Case)/ROI)</a:t>
            </a:r>
          </a:p>
          <a:p>
            <a:pPr marL="0" indent="0" rtl="0">
              <a:buNone/>
            </a:pPr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2016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IOB/ SAGE - Curso Avançado em Contabilidade Internacional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IAS 37 e CPC 25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Noções Gerais de Contabilidade Internacional - NBC PG12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GTD - Método (Getting things done)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RH -Monitorando e desenvolvendo pessoas - Academia de liderança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Gradus -Orçamento Matricial – Modelo de gestão orçamentária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ICG – Gestão de Indicadores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 Ferramenta de Gestão por Indicadores -PDCA)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Ativo Intangível - CPC 04/IAS 38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Ativo Imobilizado - CPC 27/IAS 16 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Bloco G - EFD (ICMS/IPI) - Apropriação de Crédito na Aquisição de Ativo Imobilizado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04 - Ativo Intangível - IAS 38 Intangible Assets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05 (R1) (IAS 24) - Partes Relacionadas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12 - Ajuste a Valor Presente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23 (IAS 08) Políticas Contábeis, Mudanças nas Estimativas Contábeis e Retificação de Erros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24 - Evento subsequente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26 (R1) - Apresentação das Demonstrações Contábeis - correlação IAS 1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27 - Ativo Imobilizado - IAS 16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30 - IAS 18 - Reconhecimento de Receitas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32, 16 (R1) (IAS 2), 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CPC 36 (R3) - Demonstrações Consolidadas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Custos de Empréstimos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Custos de Transação e prêmios na emissão de títulos e valores mobiliários - CPC 08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Demonstração de fluxos de caixa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IAS 37 e CPC 25 - provisões, Passivos contingentes e ativos contingentes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IFRS 15 - Receitas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Receitas - CPC 30</a:t>
            </a:r>
          </a:p>
          <a:p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TRIADPS/NEOTRIAD - Gestão do Tempo</a:t>
            </a:r>
          </a:p>
          <a:p>
            <a:pPr marL="0" indent="0" rtl="0">
              <a:buNone/>
            </a:pPr>
            <a:r>
              <a:rPr lang="pt-BR" sz="4800" b="1" dirty="0">
                <a:latin typeface="Segoe UI" panose="020B0502040204020203" pitchFamily="34" charset="0"/>
                <a:cs typeface="Segoe UI" panose="020B0502040204020203" pitchFamily="34" charset="0"/>
              </a:rPr>
              <a:t>2013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Arquitetura RH (incompany)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Comunicação Positiva e Assertiva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Impacta Treinamentos - Excel Avançado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IFRS 15 - Receitas de Contratos com clientes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PWC – Incompany - Curso IFRS/ BRGAAP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Diferidos</a:t>
            </a:r>
          </a:p>
          <a:p>
            <a:pPr rtl="0"/>
            <a:r>
              <a:rPr lang="pt-BR" sz="4800" dirty="0">
                <a:latin typeface="Segoe UI" panose="020B0502040204020203" pitchFamily="34" charset="0"/>
                <a:cs typeface="Segoe UI" panose="020B0502040204020203" pitchFamily="34" charset="0"/>
              </a:rPr>
              <a:t>IAS e CPC 16 - Estoques</a:t>
            </a:r>
          </a:p>
          <a:p>
            <a:pPr rtl="0"/>
            <a:endParaRPr lang="pt-BR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" name="Elemento gráfico 8" descr="Livro aberto">
            <a:extLst>
              <a:ext uri="{FF2B5EF4-FFF2-40B4-BE49-F238E27FC236}">
                <a16:creationId xmlns:a16="http://schemas.microsoft.com/office/drawing/2014/main" id="{58D32057-266D-6FE1-EA4C-0FE3C61A4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3901" y="0"/>
            <a:ext cx="1263313" cy="1263313"/>
          </a:xfrm>
          <a:prstGeom prst="rect">
            <a:avLst/>
          </a:prstGeom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C929C151-676B-9CEE-33AC-EC31B988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661" y="83175"/>
            <a:ext cx="7852052" cy="1096962"/>
          </a:xfrm>
        </p:spPr>
        <p:txBody>
          <a:bodyPr anchor="ctr"/>
          <a:lstStyle/>
          <a:p>
            <a:r>
              <a:rPr lang="pt-BR" dirty="0"/>
              <a:t>Treinamentos In Company</a:t>
            </a:r>
          </a:p>
        </p:txBody>
      </p:sp>
    </p:spTree>
    <p:extLst>
      <p:ext uri="{BB962C8B-B14F-4D97-AF65-F5344CB8AC3E}">
        <p14:creationId xmlns:p14="http://schemas.microsoft.com/office/powerpoint/2010/main" val="38165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648CF1-C72A-4313-8FC7-BF6DD4642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611" y="190168"/>
            <a:ext cx="5406902" cy="909762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>
                <a:latin typeface="Franklin Gothic Book" panose="020B0503020102020204" pitchFamily="34" charset="0"/>
                <a:cs typeface="Segoe UI" panose="020B0502040204020203" pitchFamily="34" charset="0"/>
              </a:rPr>
              <a:t>Projetos: Cases de sucesso</a:t>
            </a:r>
          </a:p>
        </p:txBody>
      </p:sp>
      <p:pic>
        <p:nvPicPr>
          <p:cNvPr id="4" name="Gráfico 3" descr="Quadro-negro">
            <a:extLst>
              <a:ext uri="{FF2B5EF4-FFF2-40B4-BE49-F238E27FC236}">
                <a16:creationId xmlns:a16="http://schemas.microsoft.com/office/drawing/2014/main" id="{A4298283-DDB8-4365-95A1-90935E16BE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2756" y="190168"/>
            <a:ext cx="1097280" cy="1097280"/>
          </a:xfrm>
          <a:prstGeom prst="rect">
            <a:avLst/>
          </a:prstGeom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856D755-2374-40B4-B692-603C5E927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263" y="1763897"/>
            <a:ext cx="10437841" cy="4903935"/>
          </a:xfrm>
        </p:spPr>
        <p:txBody>
          <a:bodyPr vert="horz" lIns="91440" tIns="45720" rIns="91440" bIns="45720" numCol="3" rtlCol="0" anchor="t">
            <a:normAutofit lnSpcReduction="10000"/>
          </a:bodyPr>
          <a:lstStyle/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2022</a:t>
            </a:r>
          </a:p>
          <a:p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Capitalização do Intangível e custo de Empréstimos – </a:t>
            </a:r>
            <a:r>
              <a:rPr lang="pt-BR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Pacer</a:t>
            </a:r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 Logística</a:t>
            </a:r>
            <a:endParaRPr lang="pt-BR" sz="1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2021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Descritivo de cargos e funções, papéis e responsabilidades - Bluke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Estruturação organizacional - Bluke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Reestruturação sistêmica - Bluke</a:t>
            </a:r>
          </a:p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2020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Importação - modelo de governança, papéis e responsabilidade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SAP </a:t>
            </a:r>
            <a:r>
              <a:rPr lang="pt-BR" sz="1800" dirty="0" err="1">
                <a:latin typeface="Segoe UI" panose="020B0502040204020203" pitchFamily="34" charset="0"/>
                <a:cs typeface="Segoe UI" panose="020B0502040204020203" pitchFamily="34" charset="0"/>
              </a:rPr>
              <a:t>Concour</a:t>
            </a:r>
            <a:endParaRPr lang="pt-BR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Remodelagem e automação do Inventário físico (Estoque) - Via</a:t>
            </a:r>
          </a:p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2019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Iniciativas com Transformação Digital e Metodologia Lean</a:t>
            </a:r>
          </a:p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2018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Gestão de Ativos - GPA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Gestão de Ativos - Via Varejo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E2E na estrutura de Finanças GPA</a:t>
            </a:r>
          </a:p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2017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Modelo de governança de entradas fiscais x pedidos - GPA</a:t>
            </a:r>
          </a:p>
          <a:p>
            <a:pPr rtl="0"/>
            <a:endParaRPr lang="pt-BR" sz="18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>
              <a:buNone/>
            </a:pPr>
            <a:r>
              <a:rPr lang="pt-BR" sz="1800" b="1" dirty="0">
                <a:latin typeface="Segoe UI" panose="020B0502040204020203" pitchFamily="34" charset="0"/>
                <a:cs typeface="Segoe UI" panose="020B0502040204020203" pitchFamily="34" charset="0"/>
              </a:rPr>
              <a:t>2016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Implantação Via Varejo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ERP SAP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Caixa</a:t>
            </a:r>
          </a:p>
          <a:p>
            <a:pPr rtl="0"/>
            <a:r>
              <a:rPr lang="pt-BR" sz="1800" dirty="0">
                <a:latin typeface="Segoe UI" panose="020B0502040204020203" pitchFamily="34" charset="0"/>
                <a:cs typeface="Segoe UI" panose="020B0502040204020203" pitchFamily="34" charset="0"/>
              </a:rPr>
              <a:t>Projeto Serviços Financeiros</a:t>
            </a:r>
          </a:p>
          <a:p>
            <a:pPr rtl="0"/>
            <a:endParaRPr lang="pt-BR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89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8F6D58-1A39-41ED-99F7-0CE9F03B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9492" y="190169"/>
            <a:ext cx="5406902" cy="882449"/>
          </a:xfrm>
        </p:spPr>
        <p:txBody>
          <a:bodyPr rtlCol="0" anchor="ctr">
            <a:normAutofit/>
          </a:bodyPr>
          <a:lstStyle/>
          <a:p>
            <a:pPr rtl="0"/>
            <a:r>
              <a:rPr lang="pt-BR" dirty="0">
                <a:latin typeface="Franklin Gothic Book" panose="020B0503020102020204" pitchFamily="34" charset="0"/>
                <a:cs typeface="Segoe UI" panose="020B0502040204020203" pitchFamily="34" charset="0"/>
              </a:rPr>
              <a:t>Eventos e Workshops</a:t>
            </a:r>
          </a:p>
        </p:txBody>
      </p:sp>
      <p:pic>
        <p:nvPicPr>
          <p:cNvPr id="4" name="Gráfico 3" descr="Chat">
            <a:extLst>
              <a:ext uri="{FF2B5EF4-FFF2-40B4-BE49-F238E27FC236}">
                <a16:creationId xmlns:a16="http://schemas.microsoft.com/office/drawing/2014/main" id="{AEE98CC8-0F49-4433-9FD0-35E20C04B5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3731" y="296186"/>
            <a:ext cx="1097280" cy="1097280"/>
          </a:xfrm>
          <a:prstGeom prst="rect">
            <a:avLst/>
          </a:prstGeom>
        </p:spPr>
      </p:pic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BF933A4-33C5-4102-BBB0-9B15EFF2F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0061" y="1740254"/>
            <a:ext cx="9719730" cy="16887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rtl="0">
              <a:buNone/>
            </a:pPr>
            <a:r>
              <a:rPr lang="pt-BR" sz="2000" b="1" dirty="0">
                <a:latin typeface="Segoe UI" panose="020B0502040204020203" pitchFamily="34" charset="0"/>
                <a:cs typeface="Segoe UI" panose="020B0502040204020203" pitchFamily="34" charset="0"/>
              </a:rPr>
              <a:t>Set/2018 - SAP - Fórum</a:t>
            </a:r>
          </a:p>
          <a:p>
            <a:pPr rtl="0"/>
            <a:r>
              <a:rPr lang="pt-BR" sz="2000" dirty="0">
                <a:latin typeface="Segoe UI" panose="020B0502040204020203" pitchFamily="34" charset="0"/>
                <a:cs typeface="Segoe UI" panose="020B0502040204020203" pitchFamily="34" charset="0"/>
              </a:rPr>
              <a:t>Apresentação case de sucesso: Ariba GPA</a:t>
            </a:r>
          </a:p>
          <a:p>
            <a:pPr rtl="0"/>
            <a:endParaRPr lang="pt-BR" sz="20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Elemento gráfico 10" descr="Livros na prateleira">
            <a:extLst>
              <a:ext uri="{FF2B5EF4-FFF2-40B4-BE49-F238E27FC236}">
                <a16:creationId xmlns:a16="http://schemas.microsoft.com/office/drawing/2014/main" id="{18A239E6-97C0-4A74-8E7A-C9FD39A8C9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1309" y="2280941"/>
            <a:ext cx="2659472" cy="2659472"/>
          </a:xfrm>
          <a:prstGeom prst="rect">
            <a:avLst/>
          </a:prstGeom>
        </p:spPr>
      </p:pic>
      <p:pic>
        <p:nvPicPr>
          <p:cNvPr id="5" name="Elemento gráfico 4" descr="Chat">
            <a:extLst>
              <a:ext uri="{FF2B5EF4-FFF2-40B4-BE49-F238E27FC236}">
                <a16:creationId xmlns:a16="http://schemas.microsoft.com/office/drawing/2014/main" id="{EB71843F-0A0B-4317-B205-4B0A0B97C0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5912" y="2295924"/>
            <a:ext cx="2646677" cy="2646677"/>
          </a:xfrm>
          <a:prstGeom prst="rect">
            <a:avLst/>
          </a:prstGeom>
        </p:spPr>
      </p:pic>
      <p:pic>
        <p:nvPicPr>
          <p:cNvPr id="7" name="Elemento gráfico 6" descr="Quadro-negro">
            <a:extLst>
              <a:ext uri="{FF2B5EF4-FFF2-40B4-BE49-F238E27FC236}">
                <a16:creationId xmlns:a16="http://schemas.microsoft.com/office/drawing/2014/main" id="{2696A1A4-8E43-47F6-A6DC-A9ADAB053D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2280941"/>
            <a:ext cx="2648371" cy="2648371"/>
          </a:xfrm>
          <a:prstGeom prst="rect">
            <a:avLst/>
          </a:prstGeom>
        </p:spPr>
      </p:pic>
      <p:pic>
        <p:nvPicPr>
          <p:cNvPr id="9" name="Elemento gráfico 8" descr="Livro aberto">
            <a:extLst>
              <a:ext uri="{FF2B5EF4-FFF2-40B4-BE49-F238E27FC236}">
                <a16:creationId xmlns:a16="http://schemas.microsoft.com/office/drawing/2014/main" id="{93E427C7-0218-4592-82DA-2431E4BF87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7718" y="2295077"/>
            <a:ext cx="2648372" cy="264837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61AC0E-7195-4ACF-AA0A-5E2923A987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7538" y="4756638"/>
            <a:ext cx="11139854" cy="930447"/>
          </a:xfrm>
        </p:spPr>
        <p:txBody>
          <a:bodyPr rtlCol="0">
            <a:normAutofit/>
          </a:bodyPr>
          <a:lstStyle/>
          <a:p>
            <a:pPr algn="ctr" rtl="0"/>
            <a:r>
              <a:rPr lang="pt-BR" sz="2800" dirty="0">
                <a:solidFill>
                  <a:schemeClr val="accent4"/>
                </a:solidFill>
                <a:latin typeface="Franklin Gothic Book" panose="020B0503020102020204" pitchFamily="34" charset="0"/>
                <a:cs typeface="Segoe UI" panose="020B0502040204020203" pitchFamily="34" charset="0"/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237296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iteratura Acadêmica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_50520971_TF03431380_Win32" id="{67DA1A8C-7E1D-48D9-8AE0-B1341E383245}" vid="{C6294B18-BD50-40A7-A245-56BA74C24959}"/>
    </a:ext>
  </a:extLst>
</a:theme>
</file>

<file path=ppt/theme/theme2.xml><?xml version="1.0" encoding="utf-8"?>
<a:theme xmlns:a="http://schemas.openxmlformats.org/drawingml/2006/main" name="Tema do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acadêmica, design de listras e fitas (widescreen)</Template>
  <TotalTime>201</TotalTime>
  <Words>2288</Words>
  <Application>Microsoft Office PowerPoint</Application>
  <PresentationFormat>Widescreen</PresentationFormat>
  <Paragraphs>200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Euphemia</vt:lpstr>
      <vt:lpstr>Franklin Gothic Book</vt:lpstr>
      <vt:lpstr>Plantagenet Cherokee</vt:lpstr>
      <vt:lpstr>Segoe UI</vt:lpstr>
      <vt:lpstr>Wingdings</vt:lpstr>
      <vt:lpstr>Literatura Acadêmica 16X9</vt:lpstr>
      <vt:lpstr>  portfólio </vt:lpstr>
      <vt:lpstr>                       graduação, pós graduação, especialização, crc</vt:lpstr>
      <vt:lpstr>Treinamentos - Certificados</vt:lpstr>
      <vt:lpstr>Apresentação do PowerPoint</vt:lpstr>
      <vt:lpstr>Treinamentos - Certificados</vt:lpstr>
      <vt:lpstr>Treinamentos In Company</vt:lpstr>
      <vt:lpstr>Projetos: Cases de sucesso</vt:lpstr>
      <vt:lpstr>Eventos e Workshops</vt:lpstr>
      <vt:lpstr>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certificados</dc:title>
  <dc:creator>evelize Pereira Lima freire</dc:creator>
  <cp:lastModifiedBy>evelize Pereira Lima freire</cp:lastModifiedBy>
  <cp:revision>25</cp:revision>
  <dcterms:created xsi:type="dcterms:W3CDTF">2022-05-31T01:18:01Z</dcterms:created>
  <dcterms:modified xsi:type="dcterms:W3CDTF">2022-05-31T18:17:25Z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