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jpeg" ContentType="image/jpeg"/>
  <Override PartName="/ppt/presProps.xml" ContentType="application/vnd.openxmlformats-officedocument.presentationml.presProps+xml"/>
  <Override PartName="/ppt/slides/_rels/slide1.xml.rels" ContentType="application/vnd.openxmlformats-package.relationships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7559675" cy="10691813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346094FC-2350-43BD-884A-1261A5EF335C}" type="slidenum">
              <a:t>&lt;#&gt;</a:t>
            </a:fld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377640" y="2501640"/>
            <a:ext cx="680292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688D0162-559C-4B15-8130-1FFADDE52570}" type="slidenum">
              <a:t>&lt;#&gt;</a:t>
            </a:fld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680292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9C801D51-5B29-4B2C-9942-FEF9330E0D28}" type="slidenum">
              <a:t>&lt;#&gt;</a:t>
            </a:fld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331956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/>
          </p:nvPr>
        </p:nvSpPr>
        <p:spPr>
          <a:xfrm>
            <a:off x="3863520" y="2501640"/>
            <a:ext cx="331956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65EB2C42-2210-49CA-8E77-54F288095FCB}" type="slidenum">
              <a:t>&lt;#&gt;</a:t>
            </a:fld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1E9E62C2-893D-42F4-A480-A8592E8C2A54}" type="slidenum">
              <a:t>&lt;#&gt;</a:t>
            </a:fld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257760" y="1547640"/>
            <a:ext cx="7043400" cy="1977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8DF8F2E9-2F9F-47C7-AB9A-4907E3D8D576}" type="slidenum">
              <a:t>&lt;#&gt;</a:t>
            </a:fld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/>
          </p:nvPr>
        </p:nvSpPr>
        <p:spPr>
          <a:xfrm>
            <a:off x="3863520" y="2501640"/>
            <a:ext cx="331956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/>
          </p:nvPr>
        </p:nvSpPr>
        <p:spPr>
          <a:xfrm>
            <a:off x="377640" y="574056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CDA54828-EF77-42F1-BA02-2EF59BF37EF8}" type="slidenum">
              <a:t>&lt;#&gt;</a:t>
            </a:fld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331956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/>
          </p:nvPr>
        </p:nvSpPr>
        <p:spPr>
          <a:xfrm>
            <a:off x="386352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/>
          </p:nvPr>
        </p:nvSpPr>
        <p:spPr>
          <a:xfrm>
            <a:off x="3863520" y="574056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402F731F-7C4D-459D-81BC-5E26E9F46363}" type="slidenum">
              <a:t>&lt;#&gt;</a:t>
            </a:fld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386352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377640" y="5740560"/>
            <a:ext cx="680292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B134D1FF-953D-4B77-9A4E-ADF80A74116C}" type="slidenum">
              <a:t>&lt;#&gt;</a:t>
            </a:fld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680292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377640" y="5740560"/>
            <a:ext cx="680292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2F767141-FD95-419A-AF6A-89CA45726EBC}" type="slidenum">
              <a:t>&lt;#&gt;</a:t>
            </a:fld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3863520" y="250164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/>
          </p:nvPr>
        </p:nvSpPr>
        <p:spPr>
          <a:xfrm>
            <a:off x="377640" y="574056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/>
          </p:nvPr>
        </p:nvSpPr>
        <p:spPr>
          <a:xfrm>
            <a:off x="3863520" y="5740560"/>
            <a:ext cx="331956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1706687B-9081-4D06-B021-02DCE83CCC5F}" type="slidenum">
              <a:t>&lt;#&gt;</a:t>
            </a:fld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377640" y="250164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2677680" y="250164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/>
          </p:nvPr>
        </p:nvSpPr>
        <p:spPr>
          <a:xfrm>
            <a:off x="4978080" y="250164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/>
          </p:nvPr>
        </p:nvSpPr>
        <p:spPr>
          <a:xfrm>
            <a:off x="377640" y="574056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/>
          </p:nvPr>
        </p:nvSpPr>
        <p:spPr>
          <a:xfrm>
            <a:off x="2677680" y="574056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/>
          </p:nvPr>
        </p:nvSpPr>
        <p:spPr>
          <a:xfrm>
            <a:off x="4978080" y="5740560"/>
            <a:ext cx="2190240" cy="2957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sldNum" idx="1"/>
          </p:nvPr>
        </p:nvSpPr>
        <p:spPr/>
        <p:txBody>
          <a:bodyPr/>
          <a:p>
            <a:fld id="{58EC906D-E888-41AF-BE03-F74809C05243}" type="slidenum">
              <a:t>&lt;#&gt;</a:t>
            </a:fld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257760" y="1547640"/>
            <a:ext cx="7043400" cy="4265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latin typeface="Arial"/>
              </a:rPr>
              <a:t>Cliq</a:t>
            </a:r>
            <a:r>
              <a:rPr b="0" lang="pt-BR" sz="1800" spc="-1" strike="noStrike">
                <a:latin typeface="Arial"/>
              </a:rPr>
              <a:t>ue </a:t>
            </a:r>
            <a:r>
              <a:rPr b="0" lang="pt-BR" sz="1800" spc="-1" strike="noStrike">
                <a:latin typeface="Arial"/>
              </a:rPr>
              <a:t>para </a:t>
            </a:r>
            <a:r>
              <a:rPr b="0" lang="pt-BR" sz="1800" spc="-1" strike="noStrike">
                <a:latin typeface="Arial"/>
              </a:rPr>
              <a:t>edit</a:t>
            </a:r>
            <a:r>
              <a:rPr b="0" lang="pt-BR" sz="1800" spc="-1" strike="noStrike">
                <a:latin typeface="Arial"/>
              </a:rPr>
              <a:t>ar o </a:t>
            </a:r>
            <a:r>
              <a:rPr b="0" lang="pt-BR" sz="1800" spc="-1" strike="noStrike">
                <a:latin typeface="Arial"/>
              </a:rPr>
              <a:t>for</a:t>
            </a:r>
            <a:r>
              <a:rPr b="0" lang="pt-BR" sz="1800" spc="-1" strike="noStrike">
                <a:latin typeface="Arial"/>
              </a:rPr>
              <a:t>mat</a:t>
            </a:r>
            <a:r>
              <a:rPr b="0" lang="pt-BR" sz="1800" spc="-1" strike="noStrike">
                <a:latin typeface="Arial"/>
              </a:rPr>
              <a:t>o do </a:t>
            </a:r>
            <a:r>
              <a:rPr b="0" lang="pt-BR" sz="1800" spc="-1" strike="noStrike">
                <a:latin typeface="Arial"/>
              </a:rPr>
              <a:t>text</a:t>
            </a:r>
            <a:r>
              <a:rPr b="0" lang="pt-BR" sz="1800" spc="-1" strike="noStrike">
                <a:latin typeface="Arial"/>
              </a:rPr>
              <a:t>o do </a:t>
            </a:r>
            <a:r>
              <a:rPr b="0" lang="pt-BR" sz="1800" spc="-1" strike="noStrike">
                <a:latin typeface="Arial"/>
              </a:rPr>
              <a:t>títul</a:t>
            </a:r>
            <a:r>
              <a:rPr b="0" lang="pt-BR" sz="1800" spc="-1" strike="noStrike">
                <a:latin typeface="Arial"/>
              </a:rPr>
              <a:t>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377640" y="2501640"/>
            <a:ext cx="6802920" cy="620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Clique para editar o formato do texto da estrutura de tópicos</a:t>
            </a:r>
            <a:endParaRPr b="0" lang="pt-B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2.º nível da estrutura de tópicos</a:t>
            </a:r>
            <a:endParaRPr b="0" lang="pt-B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3.º nível da estrutura de tópicos</a:t>
            </a:r>
            <a:endParaRPr b="0" lang="pt-B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latin typeface="Arial"/>
              </a:rPr>
              <a:t>4.º nível da estrutura de tópicos</a:t>
            </a:r>
            <a:endParaRPr b="0" lang="pt-B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5.º nível da estrutura de tópicos</a:t>
            </a:r>
            <a:endParaRPr b="0" lang="pt-B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6.º nível da estrutura de tópicos</a:t>
            </a:r>
            <a:endParaRPr b="0" lang="pt-B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latin typeface="Arial"/>
              </a:rPr>
              <a:t>7.º nível da estrutura de tópicos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1"/>
          </p:nvPr>
        </p:nvSpPr>
        <p:spPr>
          <a:xfrm>
            <a:off x="7004880" y="9693720"/>
            <a:ext cx="452520" cy="816840"/>
          </a:xfrm>
          <a:prstGeom prst="rect">
            <a:avLst/>
          </a:prstGeom>
          <a:noFill/>
          <a:ln w="0">
            <a:noFill/>
          </a:ln>
        </p:spPr>
        <p:txBody>
          <a:bodyPr lIns="95760" rIns="95760" tIns="95760" bIns="95760" anchor="ctr">
            <a:noAutofit/>
          </a:bodyPr>
          <a:lstStyle>
            <a:lvl1pPr algn="r">
              <a:lnSpc>
                <a:spcPct val="100000"/>
              </a:lnSpc>
              <a:buNone/>
              <a:tabLst>
                <a:tab algn="l" pos="0"/>
              </a:tabLst>
              <a:defRPr b="0" lang="pt-BR" sz="1100" spc="-1" strike="noStrike">
                <a:solidFill>
                  <a:srgbClr val="595959"/>
                </a:solidFill>
                <a:latin typeface="Arial"/>
                <a:ea typeface="Arial"/>
              </a:defRPr>
            </a:lvl1pPr>
          </a:lstStyle>
          <a:p>
            <a:pPr algn="r">
              <a:lnSpc>
                <a:spcPct val="100000"/>
              </a:lnSpc>
              <a:buNone/>
              <a:tabLst>
                <a:tab algn="l" pos="0"/>
              </a:tabLst>
            </a:pPr>
            <a:fld id="{9AF2E13F-145C-4ED7-8EF7-6E65C05FF12B}" type="slidenum">
              <a:rPr b="0" lang="pt-BR" sz="1100" spc="-1" strike="noStrike">
                <a:solidFill>
                  <a:srgbClr val="595959"/>
                </a:solidFill>
                <a:latin typeface="Arial"/>
                <a:ea typeface="Arial"/>
              </a:rPr>
              <a:t>&lt;número&gt;</a:t>
            </a:fld>
            <a:endParaRPr b="0" lang="pt-BR" sz="11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hyperlink" Target="http://www.linkedin.com/in/soraya-santos/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5.jpeg"/><Relationship Id="rId7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54;p13"/>
          <p:cNvSpPr/>
          <p:nvPr/>
        </p:nvSpPr>
        <p:spPr>
          <a:xfrm>
            <a:off x="0" y="-11160"/>
            <a:ext cx="3058920" cy="107020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" name="Google Shape;56;p13"/>
          <p:cNvSpPr/>
          <p:nvPr/>
        </p:nvSpPr>
        <p:spPr>
          <a:xfrm>
            <a:off x="1080000" y="352440"/>
            <a:ext cx="2068920" cy="703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ctr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500" spc="-1" strike="noStrike">
                <a:solidFill>
                  <a:srgbClr val="ffffff"/>
                </a:solidFill>
                <a:latin typeface="Proxima Nova"/>
                <a:ea typeface="Proxima Nova"/>
              </a:rPr>
              <a:t>Soraya Suely </a:t>
            </a:r>
            <a:endParaRPr b="0" lang="pt-BR" sz="15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500" spc="-1" strike="noStrike">
                <a:solidFill>
                  <a:srgbClr val="ffffff"/>
                </a:solidFill>
                <a:latin typeface="Proxima Nova"/>
                <a:ea typeface="Proxima Nova"/>
              </a:rPr>
              <a:t>Silva dos Santos</a:t>
            </a:r>
            <a:endParaRPr b="0" lang="pt-BR" sz="1500" spc="-1" strike="noStrike">
              <a:latin typeface="Arial"/>
            </a:endParaRPr>
          </a:p>
        </p:txBody>
      </p:sp>
      <p:sp>
        <p:nvSpPr>
          <p:cNvPr id="41" name="Google Shape;57;p13"/>
          <p:cNvSpPr/>
          <p:nvPr/>
        </p:nvSpPr>
        <p:spPr>
          <a:xfrm>
            <a:off x="-108000" y="1018080"/>
            <a:ext cx="3389760" cy="504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ctr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200" spc="-1" strike="noStrike">
                <a:solidFill>
                  <a:srgbClr val="ffffff"/>
                </a:solidFill>
                <a:latin typeface="Proxima Nova"/>
                <a:ea typeface="Proxima Nova"/>
              </a:rPr>
              <a:t>Supervisora </a:t>
            </a:r>
            <a:endParaRPr b="0" lang="pt-BR" sz="1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200" spc="-1" strike="noStrike">
                <a:solidFill>
                  <a:srgbClr val="ffffff"/>
                </a:solidFill>
                <a:latin typeface="Proxima Nova"/>
                <a:ea typeface="Proxima Nova"/>
              </a:rPr>
              <a:t>Administrativa Operacional</a:t>
            </a:r>
            <a:endParaRPr b="0" lang="pt-BR" sz="1200" spc="-1" strike="noStrike">
              <a:latin typeface="Arial"/>
            </a:endParaRPr>
          </a:p>
        </p:txBody>
      </p:sp>
      <p:sp>
        <p:nvSpPr>
          <p:cNvPr id="42" name="Google Shape;58;p13"/>
          <p:cNvSpPr/>
          <p:nvPr/>
        </p:nvSpPr>
        <p:spPr>
          <a:xfrm>
            <a:off x="0" y="8847360"/>
            <a:ext cx="3058920" cy="331920"/>
          </a:xfrm>
          <a:prstGeom prst="rect">
            <a:avLst/>
          </a:prstGeom>
          <a:solidFill>
            <a:srgbClr val="03131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332640" bIns="33264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600" spc="-1" strike="noStrike">
                <a:solidFill>
                  <a:srgbClr val="ffffff"/>
                </a:solidFill>
                <a:latin typeface="Proxima Nova"/>
                <a:ea typeface="Proxima Nova"/>
              </a:rPr>
              <a:t>  </a:t>
            </a:r>
            <a:r>
              <a:rPr b="0" lang="pt-BR" sz="1300" spc="-1" strike="noStrike">
                <a:solidFill>
                  <a:srgbClr val="ffffff"/>
                </a:solidFill>
                <a:latin typeface="Proxima Nova"/>
                <a:ea typeface="Proxima Nova"/>
              </a:rPr>
              <a:t>CONTATO</a:t>
            </a:r>
            <a:endParaRPr b="0" lang="pt-BR" sz="1300" spc="-1" strike="noStrike">
              <a:latin typeface="Arial"/>
            </a:endParaRPr>
          </a:p>
        </p:txBody>
      </p:sp>
      <p:pic>
        <p:nvPicPr>
          <p:cNvPr id="43" name="Google Shape;59;p13" descr=""/>
          <p:cNvPicPr/>
          <p:nvPr/>
        </p:nvPicPr>
        <p:blipFill>
          <a:blip r:embed="rId1"/>
          <a:stretch/>
        </p:blipFill>
        <p:spPr>
          <a:xfrm>
            <a:off x="109800" y="9295200"/>
            <a:ext cx="205200" cy="133920"/>
          </a:xfrm>
          <a:prstGeom prst="rect">
            <a:avLst/>
          </a:prstGeom>
          <a:ln w="0">
            <a:noFill/>
          </a:ln>
        </p:spPr>
      </p:pic>
      <p:sp>
        <p:nvSpPr>
          <p:cNvPr id="44" name="Google Shape;60;p13"/>
          <p:cNvSpPr/>
          <p:nvPr/>
        </p:nvSpPr>
        <p:spPr>
          <a:xfrm>
            <a:off x="429840" y="9218880"/>
            <a:ext cx="2511360" cy="2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67120" bIns="26712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100" spc="-1" strike="noStrike">
                <a:solidFill>
                  <a:srgbClr val="a6d8ff"/>
                </a:solidFill>
                <a:latin typeface="Proxima Nova"/>
                <a:ea typeface="Proxima Nova"/>
              </a:rPr>
              <a:t>Santos.Soraya@gmail.com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45" name="Google Shape;61;p13"/>
          <p:cNvSpPr/>
          <p:nvPr/>
        </p:nvSpPr>
        <p:spPr>
          <a:xfrm>
            <a:off x="429840" y="9478440"/>
            <a:ext cx="2511360" cy="2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67120" bIns="26712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100" spc="-1" strike="noStrike">
                <a:solidFill>
                  <a:srgbClr val="a6d8ff"/>
                </a:solidFill>
                <a:latin typeface="Proxima Nova"/>
                <a:ea typeface="Proxima Nova"/>
              </a:rPr>
              <a:t>+55 91 98207-8488</a:t>
            </a:r>
            <a:endParaRPr b="0" lang="pt-BR" sz="1100" spc="-1" strike="noStrike">
              <a:latin typeface="Arial"/>
            </a:endParaRPr>
          </a:p>
        </p:txBody>
      </p:sp>
      <p:pic>
        <p:nvPicPr>
          <p:cNvPr id="46" name="Google Shape;62;p13" descr=""/>
          <p:cNvPicPr/>
          <p:nvPr/>
        </p:nvPicPr>
        <p:blipFill>
          <a:blip r:embed="rId2"/>
          <a:stretch/>
        </p:blipFill>
        <p:spPr>
          <a:xfrm>
            <a:off x="114480" y="9544320"/>
            <a:ext cx="178200" cy="155520"/>
          </a:xfrm>
          <a:prstGeom prst="rect">
            <a:avLst/>
          </a:prstGeom>
          <a:ln w="0">
            <a:noFill/>
          </a:ln>
        </p:spPr>
      </p:pic>
      <p:sp>
        <p:nvSpPr>
          <p:cNvPr id="47" name="Google Shape;63;p13"/>
          <p:cNvSpPr/>
          <p:nvPr/>
        </p:nvSpPr>
        <p:spPr>
          <a:xfrm>
            <a:off x="429840" y="9738360"/>
            <a:ext cx="2511360" cy="2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67120" bIns="26712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100" spc="-1" strike="noStrike">
                <a:solidFill>
                  <a:srgbClr val="a6d8ff"/>
                </a:solidFill>
                <a:latin typeface="Proxima Nova"/>
                <a:ea typeface="Proxima Nova"/>
              </a:rPr>
              <a:t>Belém, Pará, Brasil</a:t>
            </a:r>
            <a:endParaRPr b="0" lang="pt-BR" sz="1100" spc="-1" strike="noStrike">
              <a:latin typeface="Arial"/>
            </a:endParaRPr>
          </a:p>
        </p:txBody>
      </p:sp>
      <p:pic>
        <p:nvPicPr>
          <p:cNvPr id="48" name="Google Shape;64;p13" descr=""/>
          <p:cNvPicPr/>
          <p:nvPr/>
        </p:nvPicPr>
        <p:blipFill>
          <a:blip r:embed="rId3"/>
          <a:stretch/>
        </p:blipFill>
        <p:spPr>
          <a:xfrm>
            <a:off x="136800" y="9804240"/>
            <a:ext cx="133560" cy="155520"/>
          </a:xfrm>
          <a:prstGeom prst="rect">
            <a:avLst/>
          </a:prstGeom>
          <a:ln w="0">
            <a:noFill/>
          </a:ln>
        </p:spPr>
      </p:pic>
      <p:sp>
        <p:nvSpPr>
          <p:cNvPr id="49" name="Google Shape;65;p13"/>
          <p:cNvSpPr/>
          <p:nvPr/>
        </p:nvSpPr>
        <p:spPr>
          <a:xfrm>
            <a:off x="179640" y="9840960"/>
            <a:ext cx="51120" cy="44640"/>
          </a:xfrm>
          <a:prstGeom prst="ellipse">
            <a:avLst/>
          </a:prstGeom>
          <a:solidFill>
            <a:srgbClr val="09253b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" name="Google Shape;66;p13"/>
          <p:cNvSpPr/>
          <p:nvPr/>
        </p:nvSpPr>
        <p:spPr>
          <a:xfrm>
            <a:off x="357840" y="9997560"/>
            <a:ext cx="2701080" cy="2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67120" bIns="267120" anchor="ctr">
            <a:noAutofit/>
          </a:bodyPr>
          <a:p>
            <a:pPr>
              <a:lnSpc>
                <a:spcPct val="107000"/>
              </a:lnSpc>
              <a:spcAft>
                <a:spcPts val="799"/>
              </a:spcAft>
              <a:buNone/>
            </a:pPr>
            <a:r>
              <a:rPr b="0" lang="pt-BR" sz="1100" spc="-1" strike="noStrike" u="sng">
                <a:solidFill>
                  <a:srgbClr val="0097a7"/>
                </a:solidFill>
                <a:uFillTx/>
                <a:latin typeface="Proxima Nova"/>
                <a:ea typeface="Arial"/>
                <a:hlinkClick r:id="rId4"/>
              </a:rPr>
              <a:t>www.linkedin.com/in/soraya-santos</a:t>
            </a:r>
            <a:endParaRPr b="0" lang="pt-BR" sz="1100" spc="-1" strike="noStrike">
              <a:latin typeface="Arial"/>
            </a:endParaRPr>
          </a:p>
        </p:txBody>
      </p:sp>
      <p:pic>
        <p:nvPicPr>
          <p:cNvPr id="51" name="Google Shape;67;p13" descr=""/>
          <p:cNvPicPr/>
          <p:nvPr/>
        </p:nvPicPr>
        <p:blipFill>
          <a:blip r:embed="rId5"/>
          <a:stretch/>
        </p:blipFill>
        <p:spPr>
          <a:xfrm>
            <a:off x="114480" y="10028160"/>
            <a:ext cx="178200" cy="155880"/>
          </a:xfrm>
          <a:prstGeom prst="rect">
            <a:avLst/>
          </a:prstGeom>
          <a:ln w="0">
            <a:noFill/>
          </a:ln>
        </p:spPr>
      </p:pic>
      <p:sp>
        <p:nvSpPr>
          <p:cNvPr id="52" name="Google Shape;73;p13"/>
          <p:cNvSpPr/>
          <p:nvPr/>
        </p:nvSpPr>
        <p:spPr>
          <a:xfrm>
            <a:off x="0" y="1487520"/>
            <a:ext cx="3058920" cy="275760"/>
          </a:xfrm>
          <a:prstGeom prst="rect">
            <a:avLst/>
          </a:prstGeom>
          <a:solidFill>
            <a:srgbClr val="03131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76480" bIns="27648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600" spc="-1" strike="noStrike">
                <a:solidFill>
                  <a:srgbClr val="ffffff"/>
                </a:solidFill>
                <a:latin typeface="Proxima Nova"/>
                <a:ea typeface="Proxima Nova"/>
              </a:rPr>
              <a:t>  </a:t>
            </a:r>
            <a:r>
              <a:rPr b="0" lang="pt-BR" sz="1300" spc="-1" strike="noStrike">
                <a:solidFill>
                  <a:srgbClr val="ffffff"/>
                </a:solidFill>
                <a:latin typeface="Proxima Nova"/>
                <a:ea typeface="Proxima Nova"/>
              </a:rPr>
              <a:t>PERFIL</a:t>
            </a:r>
            <a:endParaRPr b="0" lang="pt-BR" sz="1300" spc="-1" strike="noStrike">
              <a:latin typeface="Arial"/>
            </a:endParaRPr>
          </a:p>
        </p:txBody>
      </p:sp>
      <p:sp>
        <p:nvSpPr>
          <p:cNvPr id="53" name="Google Shape;74;p13"/>
          <p:cNvSpPr/>
          <p:nvPr/>
        </p:nvSpPr>
        <p:spPr>
          <a:xfrm>
            <a:off x="108000" y="1779120"/>
            <a:ext cx="2950920" cy="2496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 algn="just">
              <a:lnSpc>
                <a:spcPct val="115000"/>
              </a:lnSpc>
              <a:buNone/>
              <a:tabLst>
                <a:tab algn="l" pos="0"/>
              </a:tabLst>
            </a:pPr>
            <a:r>
              <a:rPr b="0" lang="pt-BR" sz="1100" spc="-1" strike="noStrike">
                <a:solidFill>
                  <a:srgbClr val="a6d8ff"/>
                </a:solidFill>
                <a:latin typeface="Proxima Nova"/>
                <a:ea typeface="Arial"/>
              </a:rPr>
              <a:t>Profissional com ampla experiência em controle, execução e supervisão de atividades operacionais e estratégias administrativas. Atuo na composição de fluxo de serviços de funcionários, controle de absenteísmo, gestão de cronograma, aplicação de medidas preventivas e corretivas com metodologias de melhoria contínua. Também exerço funções operacionais de maior complexidade, com aplicação de metodologias ágeis (em comum acordo com a organização).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54" name="Google Shape;75;p13"/>
          <p:cNvSpPr/>
          <p:nvPr/>
        </p:nvSpPr>
        <p:spPr>
          <a:xfrm rot="16200000">
            <a:off x="2651040" y="753840"/>
            <a:ext cx="1147320" cy="329760"/>
          </a:xfrm>
          <a:prstGeom prst="round2SameRect">
            <a:avLst>
              <a:gd name="adj1" fmla="val 0"/>
              <a:gd name="adj2" fmla="val 50000"/>
            </a:avLst>
          </a:prstGeom>
          <a:solidFill>
            <a:schemeClr val="accent5">
              <a:lumMod val="20000"/>
              <a:lumOff val="8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81520" bIns="281520" anchor="ctr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200" spc="-1" strike="noStrike">
                <a:solidFill>
                  <a:srgbClr val="004b53"/>
                </a:solidFill>
                <a:latin typeface="Proxima Nova"/>
                <a:ea typeface="Proxima Nova"/>
              </a:rPr>
              <a:t>EDUCAÇÃO</a:t>
            </a:r>
            <a:endParaRPr b="0" lang="pt-BR" sz="1200" spc="-1" strike="noStrike">
              <a:latin typeface="Arial"/>
            </a:endParaRPr>
          </a:p>
        </p:txBody>
      </p:sp>
      <p:sp>
        <p:nvSpPr>
          <p:cNvPr id="55" name="Google Shape;76;p13"/>
          <p:cNvSpPr/>
          <p:nvPr/>
        </p:nvSpPr>
        <p:spPr>
          <a:xfrm rot="16200000">
            <a:off x="-373680" y="6675480"/>
            <a:ext cx="7199280" cy="329760"/>
          </a:xfrm>
          <a:prstGeom prst="round2SameRect">
            <a:avLst>
              <a:gd name="adj1" fmla="val 0"/>
              <a:gd name="adj2" fmla="val 50000"/>
            </a:avLst>
          </a:prstGeom>
          <a:solidFill>
            <a:schemeClr val="accent5">
              <a:lumMod val="20000"/>
              <a:lumOff val="8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81520" bIns="281520" anchor="ctr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200" spc="-1" strike="noStrike">
                <a:solidFill>
                  <a:srgbClr val="004b53"/>
                </a:solidFill>
                <a:latin typeface="Proxima Nova"/>
                <a:ea typeface="Proxima Nova"/>
              </a:rPr>
              <a:t>EXPERIÊNCIA</a:t>
            </a:r>
            <a:endParaRPr b="0" lang="pt-BR" sz="1200" spc="-1" strike="noStrike">
              <a:latin typeface="Arial"/>
            </a:endParaRPr>
          </a:p>
        </p:txBody>
      </p:sp>
      <p:sp>
        <p:nvSpPr>
          <p:cNvPr id="56" name="Google Shape;80;p13"/>
          <p:cNvSpPr/>
          <p:nvPr/>
        </p:nvSpPr>
        <p:spPr>
          <a:xfrm>
            <a:off x="4015800" y="540000"/>
            <a:ext cx="360" cy="548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Google Shape;83;p13"/>
          <p:cNvSpPr/>
          <p:nvPr/>
        </p:nvSpPr>
        <p:spPr>
          <a:xfrm>
            <a:off x="3425400" y="537120"/>
            <a:ext cx="1055160" cy="480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2020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2023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58" name="Google Shape;84;p13"/>
          <p:cNvSpPr/>
          <p:nvPr/>
        </p:nvSpPr>
        <p:spPr>
          <a:xfrm>
            <a:off x="4117320" y="627480"/>
            <a:ext cx="3195720" cy="57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Google Shape;86;p13"/>
          <p:cNvSpPr/>
          <p:nvPr/>
        </p:nvSpPr>
        <p:spPr>
          <a:xfrm>
            <a:off x="4124520" y="538200"/>
            <a:ext cx="3195720" cy="57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Unama, Belém/PA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Gestão de Recursos Humanos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60" name="Google Shape;88;p13"/>
          <p:cNvSpPr/>
          <p:nvPr/>
        </p:nvSpPr>
        <p:spPr>
          <a:xfrm>
            <a:off x="3952440" y="73224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1" name="Google Shape;90;p13"/>
          <p:cNvSpPr/>
          <p:nvPr/>
        </p:nvSpPr>
        <p:spPr>
          <a:xfrm>
            <a:off x="3425400" y="4718160"/>
            <a:ext cx="630720" cy="42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2019 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2022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62" name="Google Shape;91;p13"/>
          <p:cNvSpPr/>
          <p:nvPr/>
        </p:nvSpPr>
        <p:spPr>
          <a:xfrm flipH="1">
            <a:off x="3994200" y="3420000"/>
            <a:ext cx="360" cy="67917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3" name="Google Shape;92;p13"/>
          <p:cNvSpPr/>
          <p:nvPr/>
        </p:nvSpPr>
        <p:spPr>
          <a:xfrm>
            <a:off x="3949920" y="490932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Google Shape;95;p13"/>
          <p:cNvSpPr/>
          <p:nvPr/>
        </p:nvSpPr>
        <p:spPr>
          <a:xfrm>
            <a:off x="4121640" y="4790880"/>
            <a:ext cx="3330360" cy="125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Colégio Santo Antônio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Supervisora Administrativa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- </a:t>
            </a: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Membro do Comitê Gestor do Colégio Santo Antônio. Gestão de projetos operacionais e de infraestrutura, gestão da manutenção, gestão de compras, gestão de equipes.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65" name="Google Shape;101;p13"/>
          <p:cNvSpPr/>
          <p:nvPr/>
        </p:nvSpPr>
        <p:spPr>
          <a:xfrm>
            <a:off x="3517920" y="1266480"/>
            <a:ext cx="38534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575">
            <a:solidFill>
              <a:srgbClr val="efefe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Imagem 2"/>
          <p:cNvSpPr/>
          <p:nvPr/>
        </p:nvSpPr>
        <p:spPr>
          <a:xfrm>
            <a:off x="180000" y="303120"/>
            <a:ext cx="971640" cy="752760"/>
          </a:xfrm>
          <a:prstGeom prst="roundRect">
            <a:avLst>
              <a:gd name="adj" fmla="val 8594"/>
            </a:avLst>
          </a:prstGeom>
          <a:blipFill rotWithShape="0">
            <a:blip r:embed="rId6"/>
            <a:srcRect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  <p:sp>
        <p:nvSpPr>
          <p:cNvPr id="67" name="Google Shape;92;p13"/>
          <p:cNvSpPr/>
          <p:nvPr/>
        </p:nvSpPr>
        <p:spPr>
          <a:xfrm>
            <a:off x="3954240" y="624240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Google Shape;95;p13"/>
          <p:cNvSpPr/>
          <p:nvPr/>
        </p:nvSpPr>
        <p:spPr>
          <a:xfrm>
            <a:off x="4121640" y="6112080"/>
            <a:ext cx="3330360" cy="1476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Santo Bazar – Obras Sociais da Arquidiocese de Belém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Gestora de Projeto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- </a:t>
            </a: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Gestão dos recursos, de equipes multidisciplinares, de contratos, de cronograma. Administração geral.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69" name="Google Shape;90;p13"/>
          <p:cNvSpPr/>
          <p:nvPr/>
        </p:nvSpPr>
        <p:spPr>
          <a:xfrm>
            <a:off x="3342240" y="6118920"/>
            <a:ext cx="630720" cy="514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2019 2019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70" name="Google Shape;92;p13"/>
          <p:cNvSpPr/>
          <p:nvPr/>
        </p:nvSpPr>
        <p:spPr>
          <a:xfrm>
            <a:off x="3954240" y="759060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Google Shape;95;p13"/>
          <p:cNvSpPr/>
          <p:nvPr/>
        </p:nvSpPr>
        <p:spPr>
          <a:xfrm>
            <a:off x="4121640" y="7489080"/>
            <a:ext cx="3330360" cy="86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Amara Net Zero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Assistente Administrativo (logística)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- </a:t>
            </a: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Análise de reservas pelo SAP, composição de carga, gestão da expedição, gestão da comunicação.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72" name="Google Shape;90;p13"/>
          <p:cNvSpPr/>
          <p:nvPr/>
        </p:nvSpPr>
        <p:spPr>
          <a:xfrm>
            <a:off x="3342240" y="7417080"/>
            <a:ext cx="630720" cy="514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2016 2019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73" name="Google Shape;92;p13"/>
          <p:cNvSpPr/>
          <p:nvPr/>
        </p:nvSpPr>
        <p:spPr>
          <a:xfrm>
            <a:off x="3954240" y="873576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4" name="Google Shape;95;p13"/>
          <p:cNvSpPr/>
          <p:nvPr/>
        </p:nvSpPr>
        <p:spPr>
          <a:xfrm>
            <a:off x="4121640" y="8605080"/>
            <a:ext cx="3330360" cy="86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Olinda Distribuidora e Comércio de Alimentos Ltda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Assistente Comercial (logística)</a:t>
            </a: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 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- Relatórios pós-venda, gestão de metas e indicadores da Chocolates Garoto. 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75" name="Google Shape;90;p13"/>
          <p:cNvSpPr/>
          <p:nvPr/>
        </p:nvSpPr>
        <p:spPr>
          <a:xfrm>
            <a:off x="3314520" y="8569080"/>
            <a:ext cx="630720" cy="514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2015 2016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76" name="Google Shape;73;p 1"/>
          <p:cNvSpPr/>
          <p:nvPr/>
        </p:nvSpPr>
        <p:spPr>
          <a:xfrm>
            <a:off x="0" y="4583520"/>
            <a:ext cx="3058920" cy="275760"/>
          </a:xfrm>
          <a:prstGeom prst="rect">
            <a:avLst/>
          </a:prstGeom>
          <a:solidFill>
            <a:srgbClr val="03131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76480" bIns="276480" anchor="ctr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600" spc="-1" strike="noStrike">
                <a:solidFill>
                  <a:srgbClr val="ffffff"/>
                </a:solidFill>
                <a:latin typeface="Proxima Nova"/>
                <a:ea typeface="Proxima Nova"/>
              </a:rPr>
              <a:t>  </a:t>
            </a:r>
            <a:r>
              <a:rPr b="0" lang="pt-BR" sz="1300" spc="-1" strike="noStrike">
                <a:solidFill>
                  <a:srgbClr val="ffffff"/>
                </a:solidFill>
                <a:latin typeface="Proxima Nova"/>
                <a:ea typeface="Proxima Nova"/>
              </a:rPr>
              <a:t>CERTIFICAÇÕES E CURSOS</a:t>
            </a:r>
            <a:endParaRPr b="0" lang="pt-BR" sz="1300" spc="-1" strike="noStrike">
              <a:latin typeface="Arial"/>
            </a:endParaRPr>
          </a:p>
        </p:txBody>
      </p:sp>
      <p:sp>
        <p:nvSpPr>
          <p:cNvPr id="77" name="Google Shape;75;p 1"/>
          <p:cNvSpPr/>
          <p:nvPr/>
        </p:nvSpPr>
        <p:spPr>
          <a:xfrm rot="16200000">
            <a:off x="2658600" y="2122200"/>
            <a:ext cx="1147320" cy="329760"/>
          </a:xfrm>
          <a:prstGeom prst="round2SameRect">
            <a:avLst>
              <a:gd name="adj1" fmla="val 0"/>
              <a:gd name="adj2" fmla="val 50000"/>
            </a:avLst>
          </a:prstGeom>
          <a:solidFill>
            <a:schemeClr val="accent5">
              <a:lumMod val="20000"/>
              <a:lumOff val="8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281520" bIns="281520" anchor="ctr">
            <a:no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200" spc="-1" strike="noStrike">
                <a:solidFill>
                  <a:srgbClr val="004b53"/>
                </a:solidFill>
                <a:latin typeface="Proxima Nova"/>
                <a:ea typeface="Proxima Nova"/>
              </a:rPr>
              <a:t>IDIOMAS</a:t>
            </a:r>
            <a:endParaRPr b="0" lang="pt-BR" sz="1200" spc="-1" strike="noStrike">
              <a:latin typeface="Arial"/>
            </a:endParaRPr>
          </a:p>
        </p:txBody>
      </p:sp>
      <p:sp>
        <p:nvSpPr>
          <p:cNvPr id="78" name="Google Shape;80;p 1"/>
          <p:cNvSpPr/>
          <p:nvPr/>
        </p:nvSpPr>
        <p:spPr>
          <a:xfrm>
            <a:off x="4023360" y="1908360"/>
            <a:ext cx="360" cy="548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9" name="Google Shape;84;p 1"/>
          <p:cNvSpPr/>
          <p:nvPr/>
        </p:nvSpPr>
        <p:spPr>
          <a:xfrm>
            <a:off x="4124880" y="1995840"/>
            <a:ext cx="3195720" cy="57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Google Shape;86;p 1"/>
          <p:cNvSpPr/>
          <p:nvPr/>
        </p:nvSpPr>
        <p:spPr>
          <a:xfrm>
            <a:off x="4132080" y="1906560"/>
            <a:ext cx="3195720" cy="57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Espanhol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Avançado – Leitura e conversação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Intercâmbio no Chile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81" name="Google Shape;88;p 1"/>
          <p:cNvSpPr/>
          <p:nvPr/>
        </p:nvSpPr>
        <p:spPr>
          <a:xfrm>
            <a:off x="3960000" y="210060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2" name="Google Shape;101;p 1"/>
          <p:cNvSpPr/>
          <p:nvPr/>
        </p:nvSpPr>
        <p:spPr>
          <a:xfrm>
            <a:off x="3525480" y="2634840"/>
            <a:ext cx="38534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28575">
            <a:solidFill>
              <a:srgbClr val="efefe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3" name="Google Shape;92;p 1"/>
          <p:cNvSpPr/>
          <p:nvPr/>
        </p:nvSpPr>
        <p:spPr>
          <a:xfrm>
            <a:off x="3950280" y="3865680"/>
            <a:ext cx="116640" cy="11664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43434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4" name="Google Shape;90;p 1"/>
          <p:cNvSpPr/>
          <p:nvPr/>
        </p:nvSpPr>
        <p:spPr>
          <a:xfrm>
            <a:off x="3430800" y="3747960"/>
            <a:ext cx="630720" cy="42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 Semibold"/>
                <a:ea typeface="Proxima Nova Semibold"/>
              </a:rPr>
              <a:t>2023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85" name="Google Shape;95;p 1"/>
          <p:cNvSpPr/>
          <p:nvPr/>
        </p:nvSpPr>
        <p:spPr>
          <a:xfrm>
            <a:off x="4121640" y="3290040"/>
            <a:ext cx="3330360" cy="122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t">
            <a:no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Soservi – Solução em Terceirização</a:t>
            </a:r>
            <a:endParaRPr b="0" lang="pt-BR" sz="1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Supervisora Administrativa - Operacional</a:t>
            </a:r>
            <a:endParaRPr b="0" lang="pt-BR" sz="10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Proxima Nova"/>
              </a:rPr>
              <a:t>- Gestão de pessoas e serviços em postos empresariais</a:t>
            </a:r>
            <a:r>
              <a:rPr b="0" lang="pt-BR" sz="1000" spc="-1" strike="noStrike">
                <a:solidFill>
                  <a:srgbClr val="434343"/>
                </a:solidFill>
                <a:latin typeface="Proxima Nova"/>
                <a:ea typeface="Arial"/>
              </a:rPr>
              <a:t>, com foco no segmento industrial.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86" name=""/>
          <p:cNvSpPr/>
          <p:nvPr/>
        </p:nvSpPr>
        <p:spPr>
          <a:xfrm>
            <a:off x="351360" y="4896000"/>
            <a:ext cx="2170800" cy="366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1" lang="pt-BR" sz="1050" spc="-1" strike="noStrike">
                <a:solidFill>
                  <a:srgbClr val="a6d8ff"/>
                </a:solidFill>
                <a:latin typeface="Proxima Nova"/>
              </a:rPr>
              <a:t>Scrum Master Specialist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- Soluções adaptativa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Udemy | 2021</a:t>
            </a:r>
            <a:endParaRPr b="0" lang="pt-BR" sz="105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1" lang="pt-BR" sz="1050" spc="-1" strike="noStrike">
                <a:solidFill>
                  <a:srgbClr val="a6d8ff"/>
                </a:solidFill>
                <a:latin typeface="Proxima Nova"/>
              </a:rPr>
              <a:t>Ágil Master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- Metodologias ágeis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Udemy | 2021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1" lang="pt-BR" sz="1050" spc="-1" strike="noStrike">
                <a:solidFill>
                  <a:srgbClr val="a6d8ff"/>
                </a:solidFill>
                <a:latin typeface="Proxima Nova"/>
              </a:rPr>
              <a:t>Kanban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- Otimização de fluxo de valor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Udemy | 2021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1" lang="pt-BR" sz="1050" spc="-1" strike="noStrike">
                <a:solidFill>
                  <a:srgbClr val="a6d8ff"/>
                </a:solidFill>
                <a:latin typeface="Proxima Nova"/>
              </a:rPr>
              <a:t>Estruturação de OKR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- Melhoria contínua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Voitto | 2022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endParaRPr b="0" lang="pt-BR" sz="105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1" lang="pt-BR" sz="1050" spc="-1" strike="noStrike">
                <a:solidFill>
                  <a:srgbClr val="a6d8ff"/>
                </a:solidFill>
                <a:latin typeface="Proxima Nova"/>
              </a:rPr>
              <a:t>Kaizen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- Melhoria contínua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  <a:tab algn="l" pos="17640"/>
              </a:tabLst>
            </a:pPr>
            <a:r>
              <a:rPr b="0" lang="pt-BR" sz="1050" spc="-1" strike="noStrike">
                <a:solidFill>
                  <a:srgbClr val="a6d8ff"/>
                </a:solidFill>
                <a:latin typeface="Proxima Nova"/>
              </a:rPr>
              <a:t>FM2S | 2022</a:t>
            </a:r>
            <a:endParaRPr b="0" lang="pt-BR" sz="105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Application>LibreOffice/7.3.7.2$Linux_X86_64 LibreOffice_project/30$Build-2</Application>
  <AppVersion>15.0000</AppVersion>
  <Words>364</Words>
  <Paragraphs>66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Soraya</dc:creator>
  <dc:description/>
  <dc:language>pt-BR</dc:language>
  <cp:lastModifiedBy/>
  <dcterms:modified xsi:type="dcterms:W3CDTF">2023-03-13T14:44:09Z</dcterms:modified>
  <cp:revision>7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Personalizar</vt:lpwstr>
  </property>
  <property fmtid="{D5CDD505-2E9C-101B-9397-08002B2CF9AE}" pid="4" name="Slides">
    <vt:i4>1</vt:i4>
  </property>
</Properties>
</file>