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6" r:id="rId8"/>
  </p:sldIdLst>
  <p:sldSz cx="18288000" cy="10287000"/>
  <p:notesSz cx="6858000" cy="9144000"/>
  <p:embeddedFontLst>
    <p:embeddedFont>
      <p:font typeface="Aileron" panose="020B0604020202020204" charset="0"/>
      <p:regular r:id="rId9"/>
    </p:embeddedFont>
    <p:embeddedFont>
      <p:font typeface="Aileron Bold" panose="020B0604020202020204" charset="0"/>
      <p:regular r:id="rId10"/>
    </p:embeddedFont>
    <p:embeddedFont>
      <p:font typeface="Aileron Ultra-Bold" panose="020B0604020202020204" charset="0"/>
      <p:regular r:id="rId11"/>
    </p:embeddedFont>
    <p:embeddedFont>
      <p:font typeface="Garet" panose="020B0604020202020204" charset="0"/>
      <p:regular r:id="rId12"/>
    </p:embeddedFont>
    <p:embeddedFont>
      <p:font typeface="Garet Bold" panose="020B0604020202020204" charset="0"/>
      <p:regular r:id="rId13"/>
    </p:embeddedFont>
    <p:embeddedFont>
      <p:font typeface="Garet Light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17" Type="http://schemas.openxmlformats.org/officeDocument/2006/relationships/image" Target="../media/image1.png"/><Relationship Id="rId2" Type="http://schemas.openxmlformats.org/officeDocument/2006/relationships/image" Target="../media/image12.png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827777" y="7262583"/>
            <a:ext cx="5431523" cy="12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4"/>
              </a:lnSpc>
            </a:pPr>
            <a:r>
              <a:rPr lang="en-US" sz="2310">
                <a:solidFill>
                  <a:srgbClr val="343434"/>
                </a:solidFill>
                <a:latin typeface="Garet"/>
              </a:rPr>
              <a:t>Empresa localizada na cidade de Marília /SP que realiza vendas de produtos de limpeza.</a:t>
            </a:r>
          </a:p>
        </p:txBody>
      </p:sp>
      <p:sp>
        <p:nvSpPr>
          <p:cNvPr id="3" name="Freeform 3"/>
          <p:cNvSpPr/>
          <p:nvPr/>
        </p:nvSpPr>
        <p:spPr>
          <a:xfrm>
            <a:off x="12745737" y="143119"/>
            <a:ext cx="5020936" cy="5020936"/>
          </a:xfrm>
          <a:custGeom>
            <a:avLst/>
            <a:gdLst/>
            <a:ahLst/>
            <a:cxnLst/>
            <a:rect l="l" t="t" r="r" b="b"/>
            <a:pathLst>
              <a:path w="5020936" h="5020936">
                <a:moveTo>
                  <a:pt x="0" y="0"/>
                </a:moveTo>
                <a:lnTo>
                  <a:pt x="5020935" y="0"/>
                </a:lnTo>
                <a:lnTo>
                  <a:pt x="5020935" y="5020935"/>
                </a:lnTo>
                <a:lnTo>
                  <a:pt x="0" y="5020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1028700" y="5057775"/>
            <a:ext cx="3608168" cy="718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15"/>
              </a:lnSpc>
            </a:pPr>
            <a:r>
              <a:rPr lang="en-US" sz="4153" spc="423">
                <a:solidFill>
                  <a:srgbClr val="74B197"/>
                </a:solidFill>
                <a:latin typeface="Garet Bold"/>
              </a:rPr>
              <a:t>01.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986989"/>
            <a:ext cx="5541987" cy="469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6"/>
              </a:lnSpc>
            </a:pPr>
            <a:r>
              <a:rPr lang="en-US" sz="2769" spc="282">
                <a:solidFill>
                  <a:srgbClr val="74B197"/>
                </a:solidFill>
                <a:latin typeface="Garet Bold"/>
              </a:rPr>
              <a:t>Atendente / Caixa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28238" y="1867158"/>
            <a:ext cx="5159577" cy="94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7"/>
              </a:lnSpc>
            </a:pPr>
            <a:r>
              <a:rPr lang="en-US" sz="2769" spc="282">
                <a:solidFill>
                  <a:srgbClr val="74B197"/>
                </a:solidFill>
                <a:latin typeface="Garet Bold"/>
              </a:rPr>
              <a:t>Técnico de enfermagem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34714" y="942975"/>
            <a:ext cx="3908849" cy="71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09"/>
              </a:lnSpc>
            </a:pPr>
            <a:r>
              <a:rPr lang="en-US" sz="4149" spc="423">
                <a:solidFill>
                  <a:srgbClr val="74B197"/>
                </a:solidFill>
                <a:latin typeface="Garet Bold"/>
              </a:rPr>
              <a:t>02.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288168"/>
            <a:ext cx="5013714" cy="2011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0"/>
              </a:lnSpc>
            </a:pPr>
            <a:r>
              <a:rPr lang="en-US" sz="2307">
                <a:solidFill>
                  <a:srgbClr val="343434"/>
                </a:solidFill>
                <a:latin typeface="Garet"/>
              </a:rPr>
              <a:t>Empresa do ramo de alimentos, mais especificadamente, trata-se de uma hamburgueria localizada na cidade de Marília/SP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28238" y="3127228"/>
            <a:ext cx="5431523" cy="12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4"/>
              </a:lnSpc>
            </a:pPr>
            <a:r>
              <a:rPr lang="en-US" sz="2310">
                <a:solidFill>
                  <a:srgbClr val="343434"/>
                </a:solidFill>
                <a:latin typeface="Garet"/>
              </a:rPr>
              <a:t>Empresa localizada na cidade de Marília /SP que presta serviços de enfermagem domiciliar.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27777" y="6002513"/>
            <a:ext cx="3915324" cy="94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7"/>
              </a:lnSpc>
            </a:pPr>
            <a:r>
              <a:rPr lang="en-US" sz="2769" spc="282">
                <a:solidFill>
                  <a:srgbClr val="74B197"/>
                </a:solidFill>
                <a:latin typeface="Garet Bold"/>
              </a:rPr>
              <a:t>Assistente Administrativo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34252" y="5078329"/>
            <a:ext cx="3908849" cy="71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09"/>
              </a:lnSpc>
            </a:pPr>
            <a:r>
              <a:rPr lang="en-US" sz="4149" spc="423">
                <a:solidFill>
                  <a:srgbClr val="74B197"/>
                </a:solidFill>
                <a:latin typeface="Garet Bold"/>
              </a:rPr>
              <a:t>03.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24419" y="266700"/>
            <a:ext cx="6003819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 spc="459">
                <a:solidFill>
                  <a:srgbClr val="74B197">
                    <a:alpha val="80000"/>
                  </a:srgbClr>
                </a:solidFill>
                <a:latin typeface="Garet Bold"/>
              </a:rPr>
              <a:t>Contratações: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07630" y="143119"/>
            <a:ext cx="5020936" cy="5020936"/>
          </a:xfrm>
          <a:custGeom>
            <a:avLst/>
            <a:gdLst/>
            <a:ahLst/>
            <a:cxnLst/>
            <a:rect l="l" t="t" r="r" b="b"/>
            <a:pathLst>
              <a:path w="5020936" h="5020936">
                <a:moveTo>
                  <a:pt x="0" y="0"/>
                </a:moveTo>
                <a:lnTo>
                  <a:pt x="5020935" y="0"/>
                </a:lnTo>
                <a:lnTo>
                  <a:pt x="5020935" y="5020935"/>
                </a:lnTo>
                <a:lnTo>
                  <a:pt x="0" y="5020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28700" y="5057775"/>
            <a:ext cx="3608168" cy="718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15"/>
              </a:lnSpc>
            </a:pPr>
            <a:r>
              <a:rPr lang="en-US" sz="4153" spc="423">
                <a:solidFill>
                  <a:srgbClr val="74B197"/>
                </a:solidFill>
                <a:latin typeface="Garet Bold"/>
              </a:rPr>
              <a:t>04.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5986989"/>
            <a:ext cx="5541987" cy="469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6"/>
              </a:lnSpc>
            </a:pPr>
            <a:r>
              <a:rPr lang="en-US" sz="2769" spc="282">
                <a:solidFill>
                  <a:srgbClr val="74B197"/>
                </a:solidFill>
                <a:latin typeface="Garet Bold"/>
              </a:rPr>
              <a:t>Auxiliar de Cozinha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8238" y="1867158"/>
            <a:ext cx="4502945" cy="463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7"/>
              </a:lnSpc>
            </a:pPr>
            <a:r>
              <a:rPr lang="en-US" sz="2769" spc="282">
                <a:solidFill>
                  <a:srgbClr val="74B197"/>
                </a:solidFill>
                <a:latin typeface="Garet Bold"/>
              </a:rPr>
              <a:t>Cozinheira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34714" y="942975"/>
            <a:ext cx="3908849" cy="71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09"/>
              </a:lnSpc>
            </a:pPr>
            <a:r>
              <a:rPr lang="en-US" sz="4149" spc="423">
                <a:solidFill>
                  <a:srgbClr val="74B197"/>
                </a:solidFill>
                <a:latin typeface="Garet Bold"/>
              </a:rPr>
              <a:t>05.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247060"/>
            <a:ext cx="5013714" cy="2820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0"/>
              </a:lnSpc>
            </a:pPr>
            <a:r>
              <a:rPr lang="en-US" sz="2307">
                <a:solidFill>
                  <a:srgbClr val="343434"/>
                </a:solidFill>
                <a:latin typeface="Garet"/>
              </a:rPr>
              <a:t>Empresa do ramo de facilities localizada em Campinas /SP. Foi contratado duas auxiliares de cozinha para FUMARES em Marília e uma auxiliar de cozinha para o sistema prisional de Pirajuí/SP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8238" y="3127228"/>
            <a:ext cx="5431523" cy="2446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4"/>
              </a:lnSpc>
            </a:pPr>
            <a:r>
              <a:rPr lang="en-US" sz="2310">
                <a:solidFill>
                  <a:srgbClr val="343434"/>
                </a:solidFill>
                <a:latin typeface="Garet Light"/>
              </a:rPr>
              <a:t>Empresa do ramo de facilities localizada em Campinas /SP. Foi contratado duas cozinheiras para FUMARES em Marília e uma cozinheira para o sistema prisional de Pirajuí/SP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27777" y="6002513"/>
            <a:ext cx="5022793" cy="94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7"/>
              </a:lnSpc>
            </a:pPr>
            <a:r>
              <a:rPr lang="en-US" sz="2769" spc="282">
                <a:solidFill>
                  <a:srgbClr val="74B197"/>
                </a:solidFill>
                <a:latin typeface="Garet Bold"/>
              </a:rPr>
              <a:t>Vendedor de Consórcio - PJ - Recon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34252" y="5078329"/>
            <a:ext cx="3908849" cy="71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09"/>
              </a:lnSpc>
            </a:pPr>
            <a:r>
              <a:rPr lang="en-US" sz="4149" spc="423">
                <a:solidFill>
                  <a:srgbClr val="74B197"/>
                </a:solidFill>
                <a:latin typeface="Garet Bold"/>
              </a:rPr>
              <a:t>06.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27777" y="7262583"/>
            <a:ext cx="5431523" cy="808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4"/>
              </a:lnSpc>
            </a:pPr>
            <a:r>
              <a:rPr lang="en-US" sz="2310" dirty="0" err="1">
                <a:solidFill>
                  <a:srgbClr val="343434"/>
                </a:solidFill>
                <a:latin typeface="Garet"/>
              </a:rPr>
              <a:t>Escritório</a:t>
            </a:r>
            <a:r>
              <a:rPr lang="en-US" sz="2310" dirty="0">
                <a:solidFill>
                  <a:srgbClr val="343434"/>
                </a:solidFill>
                <a:latin typeface="Garet"/>
              </a:rPr>
              <a:t> de </a:t>
            </a:r>
            <a:r>
              <a:rPr lang="en-US" sz="2310" dirty="0" err="1">
                <a:solidFill>
                  <a:srgbClr val="343434"/>
                </a:solidFill>
                <a:latin typeface="Garet"/>
              </a:rPr>
              <a:t>consórcios</a:t>
            </a:r>
            <a:r>
              <a:rPr lang="en-US" sz="2310" dirty="0">
                <a:solidFill>
                  <a:srgbClr val="343434"/>
                </a:solidFill>
                <a:latin typeface="Garet"/>
              </a:rPr>
              <a:t> </a:t>
            </a:r>
            <a:r>
              <a:rPr lang="en-US" sz="2310" dirty="0" err="1">
                <a:solidFill>
                  <a:srgbClr val="343434"/>
                </a:solidFill>
                <a:latin typeface="Garet"/>
              </a:rPr>
              <a:t>residenciais</a:t>
            </a:r>
            <a:r>
              <a:rPr lang="en-US" sz="2310" dirty="0">
                <a:solidFill>
                  <a:srgbClr val="343434"/>
                </a:solidFill>
                <a:latin typeface="Garet"/>
              </a:rPr>
              <a:t> e </a:t>
            </a:r>
            <a:r>
              <a:rPr lang="en-US" sz="2310" dirty="0" err="1">
                <a:solidFill>
                  <a:srgbClr val="343434"/>
                </a:solidFill>
                <a:latin typeface="Garet"/>
              </a:rPr>
              <a:t>veículos</a:t>
            </a:r>
            <a:r>
              <a:rPr lang="en-US" sz="2310" dirty="0">
                <a:solidFill>
                  <a:srgbClr val="343434"/>
                </a:solidFill>
                <a:latin typeface="Garet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6556" y="266700"/>
            <a:ext cx="6003819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 spc="459">
                <a:solidFill>
                  <a:srgbClr val="74B197">
                    <a:alpha val="80000"/>
                  </a:srgbClr>
                </a:solidFill>
                <a:latin typeface="Garet Bold"/>
              </a:rPr>
              <a:t>Contratações: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07630" y="143119"/>
            <a:ext cx="5020936" cy="5020936"/>
          </a:xfrm>
          <a:custGeom>
            <a:avLst/>
            <a:gdLst/>
            <a:ahLst/>
            <a:cxnLst/>
            <a:rect l="l" t="t" r="r" b="b"/>
            <a:pathLst>
              <a:path w="5020936" h="5020936">
                <a:moveTo>
                  <a:pt x="0" y="0"/>
                </a:moveTo>
                <a:lnTo>
                  <a:pt x="5020935" y="0"/>
                </a:lnTo>
                <a:lnTo>
                  <a:pt x="5020935" y="5020935"/>
                </a:lnTo>
                <a:lnTo>
                  <a:pt x="0" y="5020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28700" y="5057775"/>
            <a:ext cx="3608168" cy="718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15"/>
              </a:lnSpc>
            </a:pPr>
            <a:r>
              <a:rPr lang="en-US" sz="4153" spc="423">
                <a:solidFill>
                  <a:srgbClr val="74B197"/>
                </a:solidFill>
                <a:latin typeface="Garet Bold"/>
              </a:rPr>
              <a:t>07.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5986989"/>
            <a:ext cx="5541987" cy="469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6"/>
              </a:lnSpc>
            </a:pPr>
            <a:r>
              <a:rPr lang="en-US" sz="2769" spc="282" dirty="0" err="1">
                <a:solidFill>
                  <a:srgbClr val="74B197"/>
                </a:solidFill>
                <a:latin typeface="Garet Bold"/>
              </a:rPr>
              <a:t>Recepcionista</a:t>
            </a:r>
            <a:endParaRPr lang="en-US" sz="2769" spc="282" dirty="0">
              <a:solidFill>
                <a:srgbClr val="74B197"/>
              </a:solidFill>
              <a:latin typeface="Garet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28238" y="1867158"/>
            <a:ext cx="5399538" cy="463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7"/>
              </a:lnSpc>
            </a:pPr>
            <a:r>
              <a:rPr lang="en-US" sz="2769" spc="282" dirty="0" err="1">
                <a:solidFill>
                  <a:srgbClr val="74B197"/>
                </a:solidFill>
                <a:latin typeface="Garet Bold"/>
              </a:rPr>
              <a:t>Assistente</a:t>
            </a:r>
            <a:r>
              <a:rPr lang="en-US" sz="2769" spc="282" dirty="0">
                <a:solidFill>
                  <a:srgbClr val="74B197"/>
                </a:solidFill>
                <a:latin typeface="Garet Bold"/>
              </a:rPr>
              <a:t> de </a:t>
            </a:r>
            <a:r>
              <a:rPr lang="en-US" sz="2769" spc="282" dirty="0" err="1">
                <a:solidFill>
                  <a:srgbClr val="74B197"/>
                </a:solidFill>
                <a:latin typeface="Garet Bold"/>
              </a:rPr>
              <a:t>Vendas</a:t>
            </a:r>
            <a:endParaRPr lang="en-US" sz="2769" spc="282" dirty="0">
              <a:solidFill>
                <a:srgbClr val="74B197"/>
              </a:solidFill>
              <a:latin typeface="Garet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34714" y="942975"/>
            <a:ext cx="3908849" cy="71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09"/>
              </a:lnSpc>
            </a:pPr>
            <a:r>
              <a:rPr lang="en-US" sz="4149" spc="423">
                <a:solidFill>
                  <a:srgbClr val="74B197"/>
                </a:solidFill>
                <a:latin typeface="Garet Bold"/>
              </a:rPr>
              <a:t>08.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247060"/>
            <a:ext cx="5013714" cy="1202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0"/>
              </a:lnSpc>
            </a:pPr>
            <a:r>
              <a:rPr lang="en-US" sz="2307" dirty="0" err="1">
                <a:solidFill>
                  <a:srgbClr val="343434"/>
                </a:solidFill>
                <a:latin typeface="Garet"/>
              </a:rPr>
              <a:t>Empresa</a:t>
            </a:r>
            <a:r>
              <a:rPr lang="en-US" sz="2307" dirty="0">
                <a:solidFill>
                  <a:srgbClr val="343434"/>
                </a:solidFill>
                <a:latin typeface="Garet"/>
              </a:rPr>
              <a:t> do </a:t>
            </a:r>
            <a:r>
              <a:rPr lang="en-US" sz="2307" dirty="0" err="1">
                <a:solidFill>
                  <a:srgbClr val="343434"/>
                </a:solidFill>
                <a:latin typeface="Garet"/>
              </a:rPr>
              <a:t>ramo</a:t>
            </a:r>
            <a:r>
              <a:rPr lang="en-US" sz="2307" dirty="0">
                <a:solidFill>
                  <a:srgbClr val="343434"/>
                </a:solidFill>
                <a:latin typeface="Garet"/>
              </a:rPr>
              <a:t> de </a:t>
            </a:r>
            <a:r>
              <a:rPr lang="en-US" sz="2307" dirty="0" err="1">
                <a:solidFill>
                  <a:srgbClr val="343434"/>
                </a:solidFill>
                <a:latin typeface="Garet"/>
              </a:rPr>
              <a:t>ótica</a:t>
            </a:r>
            <a:r>
              <a:rPr lang="en-US" sz="2307" dirty="0">
                <a:solidFill>
                  <a:srgbClr val="343434"/>
                </a:solidFill>
                <a:latin typeface="Garet"/>
              </a:rPr>
              <a:t> </a:t>
            </a:r>
            <a:r>
              <a:rPr lang="en-US" sz="2307" dirty="0" err="1">
                <a:solidFill>
                  <a:srgbClr val="343434"/>
                </a:solidFill>
                <a:latin typeface="Garet"/>
              </a:rPr>
              <a:t>localizada</a:t>
            </a:r>
            <a:r>
              <a:rPr lang="en-US" sz="2307" dirty="0">
                <a:solidFill>
                  <a:srgbClr val="343434"/>
                </a:solidFill>
                <a:latin typeface="Garet"/>
              </a:rPr>
              <a:t> </a:t>
            </a:r>
            <a:r>
              <a:rPr lang="en-US" sz="2307" dirty="0" err="1">
                <a:solidFill>
                  <a:srgbClr val="343434"/>
                </a:solidFill>
                <a:latin typeface="Garet"/>
              </a:rPr>
              <a:t>em</a:t>
            </a:r>
            <a:r>
              <a:rPr lang="en-US" sz="2307" dirty="0">
                <a:solidFill>
                  <a:srgbClr val="343434"/>
                </a:solidFill>
                <a:latin typeface="Garet"/>
              </a:rPr>
              <a:t> </a:t>
            </a:r>
            <a:r>
              <a:rPr lang="en-US" sz="2307" dirty="0" err="1">
                <a:solidFill>
                  <a:srgbClr val="343434"/>
                </a:solidFill>
                <a:latin typeface="Garet"/>
              </a:rPr>
              <a:t>Marília</a:t>
            </a:r>
            <a:r>
              <a:rPr lang="en-US" sz="2307" dirty="0">
                <a:solidFill>
                  <a:srgbClr val="343434"/>
                </a:solidFill>
                <a:latin typeface="Garet"/>
              </a:rPr>
              <a:t> /SP. </a:t>
            </a:r>
            <a:r>
              <a:rPr lang="en-US" sz="2307" dirty="0" err="1">
                <a:solidFill>
                  <a:srgbClr val="343434"/>
                </a:solidFill>
                <a:latin typeface="Garet"/>
              </a:rPr>
              <a:t>Foi</a:t>
            </a:r>
            <a:r>
              <a:rPr lang="en-US" sz="2307" dirty="0">
                <a:solidFill>
                  <a:srgbClr val="343434"/>
                </a:solidFill>
                <a:latin typeface="Garet"/>
              </a:rPr>
              <a:t> </a:t>
            </a:r>
            <a:r>
              <a:rPr lang="en-US" sz="2307" dirty="0" err="1">
                <a:solidFill>
                  <a:srgbClr val="343434"/>
                </a:solidFill>
                <a:latin typeface="Garet"/>
              </a:rPr>
              <a:t>contratado</a:t>
            </a:r>
            <a:r>
              <a:rPr lang="en-US" sz="2307" dirty="0">
                <a:solidFill>
                  <a:srgbClr val="343434"/>
                </a:solidFill>
                <a:latin typeface="Garet"/>
              </a:rPr>
              <a:t> duas </a:t>
            </a:r>
            <a:r>
              <a:rPr lang="en-US" sz="2307" dirty="0" err="1">
                <a:solidFill>
                  <a:srgbClr val="343434"/>
                </a:solidFill>
                <a:latin typeface="Garet"/>
              </a:rPr>
              <a:t>recepcionistas</a:t>
            </a:r>
            <a:r>
              <a:rPr lang="en-US" sz="2307" dirty="0">
                <a:solidFill>
                  <a:srgbClr val="343434"/>
                </a:solidFill>
                <a:latin typeface="Gare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8238" y="3127228"/>
            <a:ext cx="5431523" cy="1627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4"/>
              </a:lnSpc>
            </a:pPr>
            <a:r>
              <a:rPr lang="en-US" sz="2310">
                <a:solidFill>
                  <a:srgbClr val="343434"/>
                </a:solidFill>
                <a:latin typeface="Garet Light"/>
              </a:rPr>
              <a:t>Empresa do ramo de ótica localizada em Marília /SP. Foi contratado duas assistentes de vendas.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27777" y="6002513"/>
            <a:ext cx="5022793" cy="463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7"/>
              </a:lnSpc>
            </a:pPr>
            <a:r>
              <a:rPr lang="en-US" sz="2769" spc="282" dirty="0" err="1">
                <a:solidFill>
                  <a:srgbClr val="74B197"/>
                </a:solidFill>
                <a:latin typeface="Garet Bold"/>
              </a:rPr>
              <a:t>Vendedor</a:t>
            </a:r>
            <a:r>
              <a:rPr lang="en-US" sz="2769" spc="282" dirty="0">
                <a:solidFill>
                  <a:srgbClr val="74B197"/>
                </a:solidFill>
                <a:latin typeface="Garet Bold"/>
              </a:rPr>
              <a:t> (a)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34252" y="5078329"/>
            <a:ext cx="3908849" cy="71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09"/>
              </a:lnSpc>
            </a:pPr>
            <a:r>
              <a:rPr lang="en-US" sz="4149" spc="423">
                <a:solidFill>
                  <a:srgbClr val="74B197"/>
                </a:solidFill>
                <a:latin typeface="Garet Bold"/>
              </a:rPr>
              <a:t>09.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27777" y="7262583"/>
            <a:ext cx="5431523" cy="12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4"/>
              </a:lnSpc>
            </a:pPr>
            <a:r>
              <a:rPr lang="en-US" sz="2310">
                <a:solidFill>
                  <a:srgbClr val="343434"/>
                </a:solidFill>
                <a:latin typeface="Garet Light"/>
              </a:rPr>
              <a:t>Empresa do ramo de ótica localizada em Marília /SP. Foi contratado duas vendedoras.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24419" y="266700"/>
            <a:ext cx="6003819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 spc="459">
                <a:solidFill>
                  <a:srgbClr val="74B197">
                    <a:alpha val="80000"/>
                  </a:srgbClr>
                </a:solidFill>
                <a:latin typeface="Garet Bold"/>
              </a:rPr>
              <a:t>Contratações: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07630" y="143119"/>
            <a:ext cx="5020936" cy="5020936"/>
          </a:xfrm>
          <a:custGeom>
            <a:avLst/>
            <a:gdLst/>
            <a:ahLst/>
            <a:cxnLst/>
            <a:rect l="l" t="t" r="r" b="b"/>
            <a:pathLst>
              <a:path w="5020936" h="5020936">
                <a:moveTo>
                  <a:pt x="0" y="0"/>
                </a:moveTo>
                <a:lnTo>
                  <a:pt x="5020935" y="0"/>
                </a:lnTo>
                <a:lnTo>
                  <a:pt x="5020935" y="5020935"/>
                </a:lnTo>
                <a:lnTo>
                  <a:pt x="0" y="5020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28700" y="5057775"/>
            <a:ext cx="3608168" cy="718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15"/>
              </a:lnSpc>
            </a:pPr>
            <a:r>
              <a:rPr lang="en-US" sz="4153" spc="423">
                <a:solidFill>
                  <a:srgbClr val="74B197"/>
                </a:solidFill>
                <a:latin typeface="Garet Bold"/>
              </a:rPr>
              <a:t>10.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5986989"/>
            <a:ext cx="5541987" cy="469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6"/>
              </a:lnSpc>
            </a:pPr>
            <a:r>
              <a:rPr lang="en-US" sz="2769" spc="282" dirty="0" err="1">
                <a:solidFill>
                  <a:srgbClr val="74B197"/>
                </a:solidFill>
                <a:latin typeface="Garet Bold"/>
              </a:rPr>
              <a:t>Gerente</a:t>
            </a:r>
            <a:endParaRPr lang="en-US" sz="2769" spc="282" dirty="0">
              <a:solidFill>
                <a:srgbClr val="74B197"/>
              </a:solidFill>
              <a:latin typeface="Garet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28238" y="1867158"/>
            <a:ext cx="6014799" cy="463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77"/>
              </a:lnSpc>
            </a:pPr>
            <a:r>
              <a:rPr lang="en-US" sz="2769" spc="282" dirty="0" err="1">
                <a:solidFill>
                  <a:srgbClr val="74B197"/>
                </a:solidFill>
                <a:latin typeface="Garet Bold"/>
              </a:rPr>
              <a:t>Motorista</a:t>
            </a:r>
            <a:r>
              <a:rPr lang="en-US" sz="2769" spc="282" dirty="0">
                <a:solidFill>
                  <a:srgbClr val="74B197"/>
                </a:solidFill>
                <a:latin typeface="Garet Bold"/>
              </a:rPr>
              <a:t> de Carreta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34714" y="942975"/>
            <a:ext cx="3908849" cy="71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09"/>
              </a:lnSpc>
            </a:pPr>
            <a:r>
              <a:rPr lang="en-US" sz="4149" spc="423">
                <a:solidFill>
                  <a:srgbClr val="74B197"/>
                </a:solidFill>
                <a:latin typeface="Garet Bold"/>
              </a:rPr>
              <a:t>11.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247060"/>
            <a:ext cx="5013714" cy="1202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0"/>
              </a:lnSpc>
            </a:pPr>
            <a:r>
              <a:rPr lang="en-US" sz="2307">
                <a:solidFill>
                  <a:srgbClr val="343434"/>
                </a:solidFill>
                <a:latin typeface="Garet Light"/>
              </a:rPr>
              <a:t>Empresa do ramo de ótica localizada em Marília /SP. Foi contratado duas gerentes.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8238" y="3127228"/>
            <a:ext cx="5431523" cy="1627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4"/>
              </a:lnSpc>
            </a:pPr>
            <a:r>
              <a:rPr lang="en-US" sz="2310">
                <a:solidFill>
                  <a:srgbClr val="343434"/>
                </a:solidFill>
                <a:latin typeface="Garet Light"/>
              </a:rPr>
              <a:t>Empresa cerealista de amendoim localizada em Arco - Íris /SP. Foi contratado uma motorista de carreta.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1167" y="266700"/>
            <a:ext cx="6003819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 spc="459">
                <a:solidFill>
                  <a:srgbClr val="74B197">
                    <a:alpha val="80000"/>
                  </a:srgbClr>
                </a:solidFill>
                <a:latin typeface="Garet Bold"/>
              </a:rPr>
              <a:t>Contratações: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7750" y="8264932"/>
            <a:ext cx="7443089" cy="993368"/>
            <a:chOff x="0" y="0"/>
            <a:chExt cx="8137541" cy="11125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37541" cy="1113790"/>
            </a:xfrm>
            <a:custGeom>
              <a:avLst/>
              <a:gdLst/>
              <a:ahLst/>
              <a:cxnLst/>
              <a:rect l="l" t="t" r="r" b="b"/>
              <a:pathLst>
                <a:path w="8137541" h="1113790">
                  <a:moveTo>
                    <a:pt x="7585091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7585091" y="1113790"/>
                  </a:lnTo>
                  <a:lnTo>
                    <a:pt x="8137541" y="558800"/>
                  </a:lnTo>
                  <a:lnTo>
                    <a:pt x="7585091" y="0"/>
                  </a:ln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Freeform 4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04726" y="8264932"/>
            <a:ext cx="5301690" cy="993368"/>
            <a:chOff x="0" y="0"/>
            <a:chExt cx="5796346" cy="11125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96346" cy="1113790"/>
            </a:xfrm>
            <a:custGeom>
              <a:avLst/>
              <a:gdLst/>
              <a:ahLst/>
              <a:cxnLst/>
              <a:rect l="l" t="t" r="r" b="b"/>
              <a:pathLst>
                <a:path w="5796346" h="1113790">
                  <a:moveTo>
                    <a:pt x="5243896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243896" y="1113790"/>
                  </a:lnTo>
                  <a:lnTo>
                    <a:pt x="5796346" y="558800"/>
                  </a:lnTo>
                  <a:lnTo>
                    <a:pt x="5243896" y="0"/>
                  </a:lnTo>
                  <a:close/>
                </a:path>
              </a:pathLst>
            </a:custGeom>
            <a:solidFill>
              <a:srgbClr val="86EAE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Freeform 7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27750" y="6991624"/>
            <a:ext cx="8809203" cy="993368"/>
            <a:chOff x="0" y="0"/>
            <a:chExt cx="9631116" cy="11125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31116" cy="1113790"/>
            </a:xfrm>
            <a:custGeom>
              <a:avLst/>
              <a:gdLst/>
              <a:ahLst/>
              <a:cxnLst/>
              <a:rect l="l" t="t" r="r" b="b"/>
              <a:pathLst>
                <a:path w="9631116" h="1113790">
                  <a:moveTo>
                    <a:pt x="9078666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9078666" y="1113790"/>
                  </a:lnTo>
                  <a:lnTo>
                    <a:pt x="9631116" y="558800"/>
                  </a:lnTo>
                  <a:lnTo>
                    <a:pt x="9078666" y="0"/>
                  </a:ln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118184" y="6991624"/>
            <a:ext cx="5301690" cy="993368"/>
            <a:chOff x="0" y="0"/>
            <a:chExt cx="5796346" cy="11125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796346" cy="1113790"/>
            </a:xfrm>
            <a:custGeom>
              <a:avLst/>
              <a:gdLst/>
              <a:ahLst/>
              <a:cxnLst/>
              <a:rect l="l" t="t" r="r" b="b"/>
              <a:pathLst>
                <a:path w="5796346" h="1113790">
                  <a:moveTo>
                    <a:pt x="5243896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243896" y="1113790"/>
                  </a:lnTo>
                  <a:lnTo>
                    <a:pt x="5796346" y="558800"/>
                  </a:lnTo>
                  <a:lnTo>
                    <a:pt x="5243896" y="0"/>
                  </a:lnTo>
                  <a:close/>
                </a:path>
              </a:pathLst>
            </a:custGeom>
            <a:solidFill>
              <a:srgbClr val="3EDAD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7750" y="5718316"/>
            <a:ext cx="10317351" cy="993368"/>
            <a:chOff x="0" y="0"/>
            <a:chExt cx="11279977" cy="1112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279977" cy="1113790"/>
            </a:xfrm>
            <a:custGeom>
              <a:avLst/>
              <a:gdLst/>
              <a:ahLst/>
              <a:cxnLst/>
              <a:rect l="l" t="t" r="r" b="b"/>
              <a:pathLst>
                <a:path w="11279977" h="1113790">
                  <a:moveTo>
                    <a:pt x="1072752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10727527" y="1113790"/>
                  </a:lnTo>
                  <a:lnTo>
                    <a:pt x="11279977" y="558800"/>
                  </a:lnTo>
                  <a:lnTo>
                    <a:pt x="10727527" y="0"/>
                  </a:ln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31643" y="5718316"/>
            <a:ext cx="5301690" cy="993368"/>
            <a:chOff x="0" y="0"/>
            <a:chExt cx="5796346" cy="11125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796346" cy="1113790"/>
            </a:xfrm>
            <a:custGeom>
              <a:avLst/>
              <a:gdLst/>
              <a:ahLst/>
              <a:cxnLst/>
              <a:rect l="l" t="t" r="r" b="b"/>
              <a:pathLst>
                <a:path w="5796346" h="1113790">
                  <a:moveTo>
                    <a:pt x="5243896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243896" y="1113790"/>
                  </a:lnTo>
                  <a:lnTo>
                    <a:pt x="5796346" y="558800"/>
                  </a:lnTo>
                  <a:lnTo>
                    <a:pt x="5243896" y="0"/>
                  </a:lnTo>
                  <a:close/>
                </a:path>
              </a:pathLst>
            </a:custGeom>
            <a:solidFill>
              <a:srgbClr val="37C9E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7750" y="4445009"/>
            <a:ext cx="11730810" cy="993368"/>
            <a:chOff x="0" y="0"/>
            <a:chExt cx="12825313" cy="1112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25313" cy="1113790"/>
            </a:xfrm>
            <a:custGeom>
              <a:avLst/>
              <a:gdLst/>
              <a:ahLst/>
              <a:cxnLst/>
              <a:rect l="l" t="t" r="r" b="b"/>
              <a:pathLst>
                <a:path w="12825313" h="1113790">
                  <a:moveTo>
                    <a:pt x="12272863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12272863" y="1113790"/>
                  </a:lnTo>
                  <a:lnTo>
                    <a:pt x="12825313" y="558800"/>
                  </a:lnTo>
                  <a:lnTo>
                    <a:pt x="12272863" y="0"/>
                  </a:ln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945101" y="4445009"/>
            <a:ext cx="5301690" cy="993368"/>
            <a:chOff x="0" y="0"/>
            <a:chExt cx="5796346" cy="111252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796346" cy="1113790"/>
            </a:xfrm>
            <a:custGeom>
              <a:avLst/>
              <a:gdLst/>
              <a:ahLst/>
              <a:cxnLst/>
              <a:rect l="l" t="t" r="r" b="b"/>
              <a:pathLst>
                <a:path w="5796346" h="1113790">
                  <a:moveTo>
                    <a:pt x="5243896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243896" y="1113790"/>
                  </a:lnTo>
                  <a:lnTo>
                    <a:pt x="5796346" y="558800"/>
                  </a:lnTo>
                  <a:lnTo>
                    <a:pt x="5243896" y="0"/>
                  </a:lnTo>
                  <a:close/>
                </a:path>
              </a:pathLst>
            </a:custGeom>
            <a:solidFill>
              <a:srgbClr val="2C92D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27750" y="3171701"/>
            <a:ext cx="13180589" cy="993368"/>
            <a:chOff x="0" y="0"/>
            <a:chExt cx="14410360" cy="1112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410359" cy="1113790"/>
            </a:xfrm>
            <a:custGeom>
              <a:avLst/>
              <a:gdLst/>
              <a:ahLst/>
              <a:cxnLst/>
              <a:rect l="l" t="t" r="r" b="b"/>
              <a:pathLst>
                <a:path w="14410359" h="1113790">
                  <a:moveTo>
                    <a:pt x="13857909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13857909" y="1113790"/>
                  </a:lnTo>
                  <a:lnTo>
                    <a:pt x="14410359" y="558800"/>
                  </a:lnTo>
                  <a:lnTo>
                    <a:pt x="13857909" y="0"/>
                  </a:ln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358560" y="3171701"/>
            <a:ext cx="5301690" cy="993368"/>
            <a:chOff x="0" y="0"/>
            <a:chExt cx="5796346" cy="11125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796346" cy="1113790"/>
            </a:xfrm>
            <a:custGeom>
              <a:avLst/>
              <a:gdLst/>
              <a:ahLst/>
              <a:cxnLst/>
              <a:rect l="l" t="t" r="r" b="b"/>
              <a:pathLst>
                <a:path w="5796346" h="1113790">
                  <a:moveTo>
                    <a:pt x="5243896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243896" y="1113790"/>
                  </a:lnTo>
                  <a:lnTo>
                    <a:pt x="5796346" y="558800"/>
                  </a:lnTo>
                  <a:lnTo>
                    <a:pt x="5243896" y="0"/>
                  </a:lnTo>
                  <a:close/>
                </a:path>
              </a:pathLst>
            </a:custGeom>
            <a:solidFill>
              <a:srgbClr val="13538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2" name="Freeform 32"/>
          <p:cNvSpPr/>
          <p:nvPr/>
        </p:nvSpPr>
        <p:spPr>
          <a:xfrm>
            <a:off x="7049405" y="8543078"/>
            <a:ext cx="437077" cy="437077"/>
          </a:xfrm>
          <a:custGeom>
            <a:avLst/>
            <a:gdLst/>
            <a:ahLst/>
            <a:cxnLst/>
            <a:rect l="l" t="t" r="r" b="b"/>
            <a:pathLst>
              <a:path w="437077" h="437077">
                <a:moveTo>
                  <a:pt x="0" y="0"/>
                </a:moveTo>
                <a:lnTo>
                  <a:pt x="437077" y="0"/>
                </a:lnTo>
                <a:lnTo>
                  <a:pt x="437077" y="437076"/>
                </a:lnTo>
                <a:lnTo>
                  <a:pt x="0" y="4370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8462241" y="7269770"/>
            <a:ext cx="437077" cy="437077"/>
          </a:xfrm>
          <a:custGeom>
            <a:avLst/>
            <a:gdLst/>
            <a:ahLst/>
            <a:cxnLst/>
            <a:rect l="l" t="t" r="r" b="b"/>
            <a:pathLst>
              <a:path w="437077" h="437077">
                <a:moveTo>
                  <a:pt x="0" y="0"/>
                </a:moveTo>
                <a:lnTo>
                  <a:pt x="437076" y="0"/>
                </a:lnTo>
                <a:lnTo>
                  <a:pt x="437076" y="437077"/>
                </a:lnTo>
                <a:lnTo>
                  <a:pt x="0" y="4370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9886490" y="6015357"/>
            <a:ext cx="399286" cy="399286"/>
          </a:xfrm>
          <a:custGeom>
            <a:avLst/>
            <a:gdLst/>
            <a:ahLst/>
            <a:cxnLst/>
            <a:rect l="l" t="t" r="r" b="b"/>
            <a:pathLst>
              <a:path w="399286" h="399286">
                <a:moveTo>
                  <a:pt x="0" y="0"/>
                </a:moveTo>
                <a:lnTo>
                  <a:pt x="399286" y="0"/>
                </a:lnTo>
                <a:lnTo>
                  <a:pt x="399286" y="399287"/>
                </a:lnTo>
                <a:lnTo>
                  <a:pt x="0" y="3992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1286951" y="4748675"/>
            <a:ext cx="386034" cy="386034"/>
          </a:xfrm>
          <a:custGeom>
            <a:avLst/>
            <a:gdLst/>
            <a:ahLst/>
            <a:cxnLst/>
            <a:rect l="l" t="t" r="r" b="b"/>
            <a:pathLst>
              <a:path w="386034" h="386034">
                <a:moveTo>
                  <a:pt x="0" y="0"/>
                </a:moveTo>
                <a:lnTo>
                  <a:pt x="386034" y="0"/>
                </a:lnTo>
                <a:lnTo>
                  <a:pt x="386034" y="386035"/>
                </a:lnTo>
                <a:lnTo>
                  <a:pt x="0" y="3860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2718515" y="3478030"/>
            <a:ext cx="380710" cy="380710"/>
          </a:xfrm>
          <a:custGeom>
            <a:avLst/>
            <a:gdLst/>
            <a:ahLst/>
            <a:cxnLst/>
            <a:rect l="l" t="t" r="r" b="b"/>
            <a:pathLst>
              <a:path w="380710" h="380710">
                <a:moveTo>
                  <a:pt x="0" y="0"/>
                </a:moveTo>
                <a:lnTo>
                  <a:pt x="380710" y="0"/>
                </a:lnTo>
                <a:lnTo>
                  <a:pt x="380710" y="380710"/>
                </a:lnTo>
                <a:lnTo>
                  <a:pt x="0" y="38071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5115324" y="6991624"/>
            <a:ext cx="2872295" cy="2872295"/>
          </a:xfrm>
          <a:custGeom>
            <a:avLst/>
            <a:gdLst/>
            <a:ahLst/>
            <a:cxnLst/>
            <a:rect l="l" t="t" r="r" b="b"/>
            <a:pathLst>
              <a:path w="2872295" h="2872295">
                <a:moveTo>
                  <a:pt x="0" y="0"/>
                </a:moveTo>
                <a:lnTo>
                  <a:pt x="2872295" y="0"/>
                </a:lnTo>
                <a:lnTo>
                  <a:pt x="2872295" y="2872296"/>
                </a:lnTo>
                <a:lnTo>
                  <a:pt x="0" y="287229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TextBox 38"/>
          <p:cNvSpPr txBox="1"/>
          <p:nvPr/>
        </p:nvSpPr>
        <p:spPr>
          <a:xfrm>
            <a:off x="8387392" y="8534921"/>
            <a:ext cx="2899559" cy="38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n-US" sz="2100" spc="42">
                <a:solidFill>
                  <a:srgbClr val="FFFFFF"/>
                </a:solidFill>
                <a:latin typeface="Aileron Bold"/>
              </a:rPr>
              <a:t>1ª ETAPA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769057" y="7261613"/>
            <a:ext cx="2899559" cy="38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n-US" sz="2100" spc="42">
                <a:solidFill>
                  <a:srgbClr val="FFFFFF"/>
                </a:solidFill>
                <a:latin typeface="Aileron Bold"/>
              </a:rPr>
              <a:t>2ª ETAPA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150722" y="5988305"/>
            <a:ext cx="2899559" cy="38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n-US" sz="2100" spc="42">
                <a:solidFill>
                  <a:srgbClr val="FFFFFF"/>
                </a:solidFill>
                <a:latin typeface="Aileron Bold"/>
              </a:rPr>
              <a:t>3ª ETAPA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532388" y="4714998"/>
            <a:ext cx="2899559" cy="38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n-US" sz="2100" spc="42">
                <a:solidFill>
                  <a:srgbClr val="FFFFFF"/>
                </a:solidFill>
                <a:latin typeface="Aileron Bold"/>
              </a:rPr>
              <a:t>4ª ETAPA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914053" y="3441690"/>
            <a:ext cx="2899559" cy="38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n-US" sz="2100" spc="42">
                <a:solidFill>
                  <a:srgbClr val="FFFFFF"/>
                </a:solidFill>
                <a:latin typeface="Aileron Bold"/>
              </a:rPr>
              <a:t>5ª ETAPA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40271" y="8395856"/>
            <a:ext cx="4547878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800" spc="36" dirty="0">
                <a:solidFill>
                  <a:srgbClr val="191919"/>
                </a:solidFill>
                <a:latin typeface="Aileron"/>
              </a:rPr>
              <a:t> Perfil da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vaga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; &gt;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Análise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de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todos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os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requisitos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da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vaga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; &gt;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Descritivo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da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vaga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.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40271" y="6951098"/>
            <a:ext cx="5697975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Escolha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do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melhor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caminho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de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divulgação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da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vaga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nos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canais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: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Linkedin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, Facebook,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grupos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de WhatsApp e sites de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emprego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. 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40271" y="6020690"/>
            <a:ext cx="6987310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800" spc="36">
                <a:solidFill>
                  <a:srgbClr val="191919"/>
                </a:solidFill>
                <a:latin typeface="Aileron"/>
              </a:rPr>
              <a:t>Análise dos currículos.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40271" y="4747383"/>
            <a:ext cx="8486408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Entrevista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por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competências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.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40271" y="3474075"/>
            <a:ext cx="9706808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Encaminhamento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dos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candidatos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para o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líder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 do </a:t>
            </a:r>
            <a:r>
              <a:rPr lang="en-US" sz="1800" spc="36" dirty="0" err="1">
                <a:solidFill>
                  <a:srgbClr val="191919"/>
                </a:solidFill>
                <a:latin typeface="Aileron"/>
              </a:rPr>
              <a:t>setor</a:t>
            </a:r>
            <a:r>
              <a:rPr lang="en-US" sz="1800" spc="36" dirty="0">
                <a:solidFill>
                  <a:srgbClr val="191919"/>
                </a:solidFill>
                <a:latin typeface="Aileron"/>
              </a:rPr>
              <a:t>. 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3388853" y="1028700"/>
            <a:ext cx="11510293" cy="1064153"/>
            <a:chOff x="0" y="0"/>
            <a:chExt cx="15347058" cy="1418871"/>
          </a:xfrm>
        </p:grpSpPr>
        <p:sp>
          <p:nvSpPr>
            <p:cNvPr id="49" name="TextBox 49"/>
            <p:cNvSpPr txBox="1"/>
            <p:nvPr/>
          </p:nvSpPr>
          <p:spPr>
            <a:xfrm>
              <a:off x="0" y="-47625"/>
              <a:ext cx="15347058" cy="7679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16"/>
                </a:lnSpc>
                <a:spcBef>
                  <a:spcPct val="0"/>
                </a:spcBef>
              </a:pPr>
              <a:r>
                <a:rPr lang="en-US" sz="3600" spc="107">
                  <a:solidFill>
                    <a:srgbClr val="74B197"/>
                  </a:solidFill>
                  <a:latin typeface="Aileron Ultra-Bold"/>
                </a:rPr>
                <a:t>PROPOSTA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66944" y="840175"/>
              <a:ext cx="1481317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40"/>
                </a:lnSpc>
              </a:pPr>
              <a:r>
                <a:rPr lang="en-US" sz="2600" spc="130">
                  <a:solidFill>
                    <a:srgbClr val="74B197"/>
                  </a:solidFill>
                  <a:latin typeface="Aileron"/>
                </a:rPr>
                <a:t>HeadHunter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187" y="495101"/>
            <a:ext cx="8566686" cy="856668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538A">
                <a:alpha val="5882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05668" y="1028700"/>
            <a:ext cx="7173724" cy="717372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C92D5">
                <a:alpha val="5882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 rot="1398259">
            <a:off x="994249" y="3077541"/>
            <a:ext cx="1351028" cy="1063627"/>
          </a:xfrm>
          <a:custGeom>
            <a:avLst/>
            <a:gdLst/>
            <a:ahLst/>
            <a:cxnLst/>
            <a:rect l="l" t="t" r="r" b="b"/>
            <a:pathLst>
              <a:path w="1351028" h="1063627">
                <a:moveTo>
                  <a:pt x="0" y="0"/>
                </a:moveTo>
                <a:lnTo>
                  <a:pt x="1351028" y="0"/>
                </a:lnTo>
                <a:lnTo>
                  <a:pt x="1351028" y="1063627"/>
                </a:lnTo>
                <a:lnTo>
                  <a:pt x="0" y="10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 rot="-2866642" flipH="1">
            <a:off x="7287925" y="985538"/>
            <a:ext cx="1291543" cy="1016796"/>
          </a:xfrm>
          <a:custGeom>
            <a:avLst/>
            <a:gdLst/>
            <a:ahLst/>
            <a:cxnLst/>
            <a:rect l="l" t="t" r="r" b="b"/>
            <a:pathLst>
              <a:path w="1291543" h="1016796">
                <a:moveTo>
                  <a:pt x="1291543" y="0"/>
                </a:moveTo>
                <a:lnTo>
                  <a:pt x="0" y="0"/>
                </a:lnTo>
                <a:lnTo>
                  <a:pt x="0" y="1016797"/>
                </a:lnTo>
                <a:lnTo>
                  <a:pt x="1291543" y="1016797"/>
                </a:lnTo>
                <a:lnTo>
                  <a:pt x="1291543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117369" y="6113189"/>
            <a:ext cx="815228" cy="821200"/>
          </a:xfrm>
          <a:custGeom>
            <a:avLst/>
            <a:gdLst/>
            <a:ahLst/>
            <a:cxnLst/>
            <a:rect l="l" t="t" r="r" b="b"/>
            <a:pathLst>
              <a:path w="815228" h="821200">
                <a:moveTo>
                  <a:pt x="0" y="0"/>
                </a:moveTo>
                <a:lnTo>
                  <a:pt x="815228" y="0"/>
                </a:lnTo>
                <a:lnTo>
                  <a:pt x="815228" y="821200"/>
                </a:lnTo>
                <a:lnTo>
                  <a:pt x="0" y="8212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2375680" y="396801"/>
            <a:ext cx="815228" cy="821200"/>
          </a:xfrm>
          <a:custGeom>
            <a:avLst/>
            <a:gdLst/>
            <a:ahLst/>
            <a:cxnLst/>
            <a:rect l="l" t="t" r="r" b="b"/>
            <a:pathLst>
              <a:path w="815228" h="821200">
                <a:moveTo>
                  <a:pt x="0" y="0"/>
                </a:moveTo>
                <a:lnTo>
                  <a:pt x="815228" y="0"/>
                </a:lnTo>
                <a:lnTo>
                  <a:pt x="815228" y="821200"/>
                </a:lnTo>
                <a:lnTo>
                  <a:pt x="0" y="821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 rot="-1288589">
            <a:off x="7529370" y="3628886"/>
            <a:ext cx="1181173" cy="1561648"/>
          </a:xfrm>
          <a:custGeom>
            <a:avLst/>
            <a:gdLst/>
            <a:ahLst/>
            <a:cxnLst/>
            <a:rect l="l" t="t" r="r" b="b"/>
            <a:pathLst>
              <a:path w="1181173" h="1561648">
                <a:moveTo>
                  <a:pt x="0" y="0"/>
                </a:moveTo>
                <a:lnTo>
                  <a:pt x="1181173" y="0"/>
                </a:lnTo>
                <a:lnTo>
                  <a:pt x="1181173" y="1561648"/>
                </a:lnTo>
                <a:lnTo>
                  <a:pt x="0" y="15616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2927713" y="2721044"/>
            <a:ext cx="3929634" cy="4114800"/>
          </a:xfrm>
          <a:custGeom>
            <a:avLst/>
            <a:gdLst/>
            <a:ahLst/>
            <a:cxnLst/>
            <a:rect l="l" t="t" r="r" b="b"/>
            <a:pathLst>
              <a:path w="3929634" h="4114800">
                <a:moveTo>
                  <a:pt x="0" y="0"/>
                </a:moveTo>
                <a:lnTo>
                  <a:pt x="3929634" y="0"/>
                </a:lnTo>
                <a:lnTo>
                  <a:pt x="39296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9604498" y="3823895"/>
            <a:ext cx="8453722" cy="5399789"/>
          </a:xfrm>
          <a:custGeom>
            <a:avLst/>
            <a:gdLst/>
            <a:ahLst/>
            <a:cxnLst/>
            <a:rect l="l" t="t" r="r" b="b"/>
            <a:pathLst>
              <a:path w="8453722" h="5399789">
                <a:moveTo>
                  <a:pt x="0" y="0"/>
                </a:moveTo>
                <a:lnTo>
                  <a:pt x="8453722" y="0"/>
                </a:lnTo>
                <a:lnTo>
                  <a:pt x="8453722" y="5399788"/>
                </a:lnTo>
                <a:lnTo>
                  <a:pt x="0" y="539978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6218" r="-1966" b="-13024"/>
            </a:stretch>
          </a:blipFill>
          <a:ln w="38100" cap="sq">
            <a:solidFill>
              <a:srgbClr val="EEF5F2"/>
            </a:solidFill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9591979" y="3690525"/>
            <a:ext cx="8453722" cy="5666528"/>
          </a:xfrm>
          <a:custGeom>
            <a:avLst/>
            <a:gdLst/>
            <a:ahLst/>
            <a:cxnLst/>
            <a:rect l="l" t="t" r="r" b="b"/>
            <a:pathLst>
              <a:path w="8453722" h="5666528">
                <a:moveTo>
                  <a:pt x="0" y="0"/>
                </a:moveTo>
                <a:lnTo>
                  <a:pt x="8453722" y="0"/>
                </a:lnTo>
                <a:lnTo>
                  <a:pt x="8453722" y="5666528"/>
                </a:lnTo>
                <a:lnTo>
                  <a:pt x="0" y="566652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5337210" y="145194"/>
            <a:ext cx="2708491" cy="2708491"/>
          </a:xfrm>
          <a:custGeom>
            <a:avLst/>
            <a:gdLst/>
            <a:ahLst/>
            <a:cxnLst/>
            <a:rect l="l" t="t" r="r" b="b"/>
            <a:pathLst>
              <a:path w="2708491" h="2708491">
                <a:moveTo>
                  <a:pt x="0" y="0"/>
                </a:moveTo>
                <a:lnTo>
                  <a:pt x="2708491" y="0"/>
                </a:lnTo>
                <a:lnTo>
                  <a:pt x="2708491" y="2708491"/>
                </a:lnTo>
                <a:lnTo>
                  <a:pt x="0" y="270849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12629204" y="2288899"/>
            <a:ext cx="7384934" cy="1016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718" spc="77">
                <a:solidFill>
                  <a:srgbClr val="74B197"/>
                </a:solidFill>
                <a:latin typeface="Fredoka Bold"/>
              </a:rPr>
              <a:t>DISC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187" y="495101"/>
            <a:ext cx="8566686" cy="856668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538A">
                <a:alpha val="5882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05668" y="1028700"/>
            <a:ext cx="7173724" cy="717372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C92D5">
                <a:alpha val="5882"/>
              </a:srgbClr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 rot="1398259">
            <a:off x="994249" y="3077541"/>
            <a:ext cx="1351028" cy="1063627"/>
          </a:xfrm>
          <a:custGeom>
            <a:avLst/>
            <a:gdLst/>
            <a:ahLst/>
            <a:cxnLst/>
            <a:rect l="l" t="t" r="r" b="b"/>
            <a:pathLst>
              <a:path w="1351028" h="1063627">
                <a:moveTo>
                  <a:pt x="0" y="0"/>
                </a:moveTo>
                <a:lnTo>
                  <a:pt x="1351028" y="0"/>
                </a:lnTo>
                <a:lnTo>
                  <a:pt x="1351028" y="1063627"/>
                </a:lnTo>
                <a:lnTo>
                  <a:pt x="0" y="10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 rot="-2866642" flipH="1">
            <a:off x="7287925" y="985538"/>
            <a:ext cx="1291543" cy="1016796"/>
          </a:xfrm>
          <a:custGeom>
            <a:avLst/>
            <a:gdLst/>
            <a:ahLst/>
            <a:cxnLst/>
            <a:rect l="l" t="t" r="r" b="b"/>
            <a:pathLst>
              <a:path w="1291543" h="1016796">
                <a:moveTo>
                  <a:pt x="1291543" y="0"/>
                </a:moveTo>
                <a:lnTo>
                  <a:pt x="0" y="0"/>
                </a:lnTo>
                <a:lnTo>
                  <a:pt x="0" y="1016797"/>
                </a:lnTo>
                <a:lnTo>
                  <a:pt x="1291543" y="1016797"/>
                </a:lnTo>
                <a:lnTo>
                  <a:pt x="1291543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117369" y="6113189"/>
            <a:ext cx="815228" cy="821200"/>
          </a:xfrm>
          <a:custGeom>
            <a:avLst/>
            <a:gdLst/>
            <a:ahLst/>
            <a:cxnLst/>
            <a:rect l="l" t="t" r="r" b="b"/>
            <a:pathLst>
              <a:path w="815228" h="821200">
                <a:moveTo>
                  <a:pt x="0" y="0"/>
                </a:moveTo>
                <a:lnTo>
                  <a:pt x="815228" y="0"/>
                </a:lnTo>
                <a:lnTo>
                  <a:pt x="815228" y="821200"/>
                </a:lnTo>
                <a:lnTo>
                  <a:pt x="0" y="8212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2375680" y="396801"/>
            <a:ext cx="815228" cy="821200"/>
          </a:xfrm>
          <a:custGeom>
            <a:avLst/>
            <a:gdLst/>
            <a:ahLst/>
            <a:cxnLst/>
            <a:rect l="l" t="t" r="r" b="b"/>
            <a:pathLst>
              <a:path w="815228" h="821200">
                <a:moveTo>
                  <a:pt x="0" y="0"/>
                </a:moveTo>
                <a:lnTo>
                  <a:pt x="815228" y="0"/>
                </a:lnTo>
                <a:lnTo>
                  <a:pt x="815228" y="821200"/>
                </a:lnTo>
                <a:lnTo>
                  <a:pt x="0" y="821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 rot="-1288589">
            <a:off x="7529370" y="3628886"/>
            <a:ext cx="1181173" cy="1561648"/>
          </a:xfrm>
          <a:custGeom>
            <a:avLst/>
            <a:gdLst/>
            <a:ahLst/>
            <a:cxnLst/>
            <a:rect l="l" t="t" r="r" b="b"/>
            <a:pathLst>
              <a:path w="1181173" h="1561648">
                <a:moveTo>
                  <a:pt x="0" y="0"/>
                </a:moveTo>
                <a:lnTo>
                  <a:pt x="1181173" y="0"/>
                </a:lnTo>
                <a:lnTo>
                  <a:pt x="1181173" y="1561648"/>
                </a:lnTo>
                <a:lnTo>
                  <a:pt x="0" y="15616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2927713" y="2721044"/>
            <a:ext cx="3929634" cy="4114800"/>
          </a:xfrm>
          <a:custGeom>
            <a:avLst/>
            <a:gdLst/>
            <a:ahLst/>
            <a:cxnLst/>
            <a:rect l="l" t="t" r="r" b="b"/>
            <a:pathLst>
              <a:path w="3929634" h="4114800">
                <a:moveTo>
                  <a:pt x="0" y="0"/>
                </a:moveTo>
                <a:lnTo>
                  <a:pt x="3929634" y="0"/>
                </a:lnTo>
                <a:lnTo>
                  <a:pt x="39296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5337210" y="145194"/>
            <a:ext cx="2708491" cy="2708491"/>
          </a:xfrm>
          <a:custGeom>
            <a:avLst/>
            <a:gdLst/>
            <a:ahLst/>
            <a:cxnLst/>
            <a:rect l="l" t="t" r="r" b="b"/>
            <a:pathLst>
              <a:path w="2708491" h="2708491">
                <a:moveTo>
                  <a:pt x="0" y="0"/>
                </a:moveTo>
                <a:lnTo>
                  <a:pt x="2708491" y="0"/>
                </a:lnTo>
                <a:lnTo>
                  <a:pt x="2708491" y="2708491"/>
                </a:lnTo>
                <a:lnTo>
                  <a:pt x="0" y="270849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12629204" y="2288899"/>
            <a:ext cx="7384934" cy="1016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18"/>
              </a:lnSpc>
            </a:pPr>
            <a:r>
              <a:rPr lang="en-US" sz="7718" spc="77">
                <a:solidFill>
                  <a:srgbClr val="74B197"/>
                </a:solidFill>
                <a:latin typeface="Fredoka Bold"/>
              </a:rPr>
              <a:t>DISC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05710" y="3419250"/>
            <a:ext cx="10082290" cy="2837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  <a:spcBef>
                <a:spcPct val="0"/>
              </a:spcBef>
            </a:pPr>
            <a:r>
              <a:rPr lang="en-US" sz="2302" spc="234">
                <a:solidFill>
                  <a:srgbClr val="000000"/>
                </a:solidFill>
                <a:latin typeface="Garet Bold"/>
              </a:rPr>
              <a:t>O teste DISC é uma ferramenta de avaliação comportamental amplamente utilizada no ambiente corporativo para entender as características individuais dos colaboradores. O termo "DISC" representa quatro traços principais de personalidade: “Dominância”; “Influência”; “Estabilidade” e “Conformidade”.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26711" y="6209305"/>
            <a:ext cx="10761289" cy="2744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5"/>
              </a:lnSpc>
              <a:spcBef>
                <a:spcPct val="0"/>
              </a:spcBef>
            </a:pPr>
            <a:r>
              <a:rPr lang="en-US" sz="2225" spc="227">
                <a:solidFill>
                  <a:srgbClr val="000000"/>
                </a:solidFill>
                <a:latin typeface="Garet Bold"/>
              </a:rPr>
              <a:t>O teste DISC geralmente consiste em uma série de perguntas ou afirmações que os participantes respondem, e com base nessas respostas, são atribuídos pontos para cada um dos quatro traços. A pontuação resultante fornece insights sobre as preferências comportamentais de um indivíduo e como ele pode se relacionar com outras pessoas e situações no ambiente de trabalho.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449</Words>
  <Application>Microsoft Office PowerPoint</Application>
  <PresentationFormat>Custom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Garet Light</vt:lpstr>
      <vt:lpstr>Aileron Bold</vt:lpstr>
      <vt:lpstr>Garet</vt:lpstr>
      <vt:lpstr>Garet Bold</vt:lpstr>
      <vt:lpstr>Calibri</vt:lpstr>
      <vt:lpstr>Arial</vt:lpstr>
      <vt:lpstr>Fredoka Bold</vt:lpstr>
      <vt:lpstr>Aileron</vt:lpstr>
      <vt:lpstr>Aileron Ultra-Bold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STRATEGEA - Recrutamento e Seleção</dc:title>
  <dc:creator>Jean Carlos Pradela</dc:creator>
  <cp:lastModifiedBy>Jean Carlos Pradela</cp:lastModifiedBy>
  <cp:revision>4</cp:revision>
  <dcterms:created xsi:type="dcterms:W3CDTF">2006-08-16T00:00:00Z</dcterms:created>
  <dcterms:modified xsi:type="dcterms:W3CDTF">2024-04-17T03:36:20Z</dcterms:modified>
  <dc:identifier>DAGBZGZcUmM</dc:identifier>
</cp:coreProperties>
</file>