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Open Sans Condensed Bold" charset="1" panose="00000000000000000000"/>
      <p:regular r:id="rId16"/>
    </p:embeddedFont>
    <p:embeddedFont>
      <p:font typeface="Bebas Neue Cyrillic" charset="1" panose="02000506000000020004"/>
      <p:regular r:id="rId17"/>
    </p:embeddedFont>
    <p:embeddedFont>
      <p:font typeface="Open Sans Bold" charset="1" panose="020B0806030504020204"/>
      <p:regular r:id="rId18"/>
    </p:embeddedFont>
    <p:embeddedFont>
      <p:font typeface="Bebas Neue Bold" charset="1" panose="020B0606020202050201"/>
      <p:regular r:id="rId19"/>
    </p:embeddedFont>
    <p:embeddedFont>
      <p:font typeface="29LT Bukra Bold" charset="1" panose="020B0804040000000004"/>
      <p:regular r:id="rId20"/>
    </p:embeddedFont>
    <p:embeddedFont>
      <p:font typeface="Open Sans Condensed" charset="1" panose="0000000000000000000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jpe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svg" Type="http://schemas.openxmlformats.org/officeDocument/2006/relationships/image"/><Relationship Id="rId11" Target="../media/image20.png" Type="http://schemas.openxmlformats.org/officeDocument/2006/relationships/image"/><Relationship Id="rId2" Target="../media/image11.jpeg" Type="http://schemas.openxmlformats.org/officeDocument/2006/relationships/image"/><Relationship Id="rId3" Target="../media/image12.png" Type="http://schemas.openxmlformats.org/officeDocument/2006/relationships/image"/><Relationship Id="rId4" Target="../media/image13.svg" Type="http://schemas.openxmlformats.org/officeDocument/2006/relationships/image"/><Relationship Id="rId5" Target="../media/image14.png" Type="http://schemas.openxmlformats.org/officeDocument/2006/relationships/image"/><Relationship Id="rId6" Target="../media/image15.svg" Type="http://schemas.openxmlformats.org/officeDocument/2006/relationships/image"/><Relationship Id="rId7" Target="../media/image16.png" Type="http://schemas.openxmlformats.org/officeDocument/2006/relationships/image"/><Relationship Id="rId8" Target="../media/image17.sv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jpeg" Type="http://schemas.openxmlformats.org/officeDocument/2006/relationships/image"/><Relationship Id="rId3" Target="../media/image22.png" Type="http://schemas.openxmlformats.org/officeDocument/2006/relationships/image"/><Relationship Id="rId4" Target="../media/image23.sv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24.png" Type="http://schemas.openxmlformats.org/officeDocument/2006/relationships/image"/><Relationship Id="rId8" Target="../media/image25.png" Type="http://schemas.openxmlformats.org/officeDocument/2006/relationships/image"/><Relationship Id="rId9" Target="../media/image2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9.svg" Type="http://schemas.openxmlformats.org/officeDocument/2006/relationships/image"/><Relationship Id="rId11" Target="../media/image24.png" Type="http://schemas.openxmlformats.org/officeDocument/2006/relationships/image"/><Relationship Id="rId2" Target="../media/image27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12.png" Type="http://schemas.openxmlformats.org/officeDocument/2006/relationships/image"/><Relationship Id="rId6" Target="../media/image13.svg" Type="http://schemas.openxmlformats.org/officeDocument/2006/relationships/image"/><Relationship Id="rId7" Target="../media/image16.png" Type="http://schemas.openxmlformats.org/officeDocument/2006/relationships/image"/><Relationship Id="rId8" Target="../media/image17.svg" Type="http://schemas.openxmlformats.org/officeDocument/2006/relationships/image"/><Relationship Id="rId9" Target="../media/image28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4.png" Type="http://schemas.openxmlformats.org/officeDocument/2006/relationships/image"/><Relationship Id="rId11" Target="../media/image15.svg" Type="http://schemas.openxmlformats.org/officeDocument/2006/relationships/image"/><Relationship Id="rId12" Target="../media/image36.png" Type="http://schemas.openxmlformats.org/officeDocument/2006/relationships/image"/><Relationship Id="rId13" Target="../media/image37.svg" Type="http://schemas.openxmlformats.org/officeDocument/2006/relationships/image"/><Relationship Id="rId14" Target="../media/image24.png" Type="http://schemas.openxmlformats.org/officeDocument/2006/relationships/image"/><Relationship Id="rId2" Target="../media/image30.png" Type="http://schemas.openxmlformats.org/officeDocument/2006/relationships/image"/><Relationship Id="rId3" Target="../media/image31.svg" Type="http://schemas.openxmlformats.org/officeDocument/2006/relationships/image"/><Relationship Id="rId4" Target="../media/image32.png" Type="http://schemas.openxmlformats.org/officeDocument/2006/relationships/image"/><Relationship Id="rId5" Target="../media/image33.svg" Type="http://schemas.openxmlformats.org/officeDocument/2006/relationships/image"/><Relationship Id="rId6" Target="../media/image9.png" Type="http://schemas.openxmlformats.org/officeDocument/2006/relationships/image"/><Relationship Id="rId7" Target="../media/image10.svg" Type="http://schemas.openxmlformats.org/officeDocument/2006/relationships/image"/><Relationship Id="rId8" Target="../media/image34.png" Type="http://schemas.openxmlformats.org/officeDocument/2006/relationships/image"/><Relationship Id="rId9" Target="../media/image35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8.png" Type="http://schemas.openxmlformats.org/officeDocument/2006/relationships/image"/><Relationship Id="rId3" Target="../media/image39.svg" Type="http://schemas.openxmlformats.org/officeDocument/2006/relationships/image"/><Relationship Id="rId4" Target="../media/image40.png" Type="http://schemas.openxmlformats.org/officeDocument/2006/relationships/image"/><Relationship Id="rId5" Target="../media/image41.svg" Type="http://schemas.openxmlformats.org/officeDocument/2006/relationships/image"/><Relationship Id="rId6" Target="../media/image42.png" Type="http://schemas.openxmlformats.org/officeDocument/2006/relationships/image"/><Relationship Id="rId7" Target="../media/image43.svg" Type="http://schemas.openxmlformats.org/officeDocument/2006/relationships/image"/><Relationship Id="rId8" Target="../media/image24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0.svg" Type="http://schemas.openxmlformats.org/officeDocument/2006/relationships/image"/><Relationship Id="rId11" Target="../media/image24.png" Type="http://schemas.openxmlformats.org/officeDocument/2006/relationships/image"/><Relationship Id="rId2" Target="../media/image44.png" Type="http://schemas.openxmlformats.org/officeDocument/2006/relationships/image"/><Relationship Id="rId3" Target="../media/image45.svg" Type="http://schemas.openxmlformats.org/officeDocument/2006/relationships/image"/><Relationship Id="rId4" Target="../media/image40.png" Type="http://schemas.openxmlformats.org/officeDocument/2006/relationships/image"/><Relationship Id="rId5" Target="../media/image41.svg" Type="http://schemas.openxmlformats.org/officeDocument/2006/relationships/image"/><Relationship Id="rId6" Target="../media/image46.png" Type="http://schemas.openxmlformats.org/officeDocument/2006/relationships/image"/><Relationship Id="rId7" Target="../media/image47.png" Type="http://schemas.openxmlformats.org/officeDocument/2006/relationships/image"/><Relationship Id="rId8" Target="../media/image48.svg" Type="http://schemas.openxmlformats.org/officeDocument/2006/relationships/image"/><Relationship Id="rId9" Target="../media/image49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1.png" Type="http://schemas.openxmlformats.org/officeDocument/2006/relationships/image"/><Relationship Id="rId3" Target="../media/image52.svg" Type="http://schemas.openxmlformats.org/officeDocument/2006/relationships/image"/><Relationship Id="rId4" Target="../media/image40.png" Type="http://schemas.openxmlformats.org/officeDocument/2006/relationships/image"/><Relationship Id="rId5" Target="../media/image41.svg" Type="http://schemas.openxmlformats.org/officeDocument/2006/relationships/image"/><Relationship Id="rId6" Target="../media/image53.jpeg" Type="http://schemas.openxmlformats.org/officeDocument/2006/relationships/image"/><Relationship Id="rId7" Target="../media/image20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7.png" Type="http://schemas.openxmlformats.org/officeDocument/2006/relationships/image"/><Relationship Id="rId4" Target="../media/image8.svg" Type="http://schemas.openxmlformats.org/officeDocument/2006/relationships/image"/><Relationship Id="rId5" Target="../media/image25.png" Type="http://schemas.openxmlformats.org/officeDocument/2006/relationships/image"/><Relationship Id="rId6" Target="../media/image26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Relationship Id="rId9" Target="../media/image54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CE1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108624"/>
            <a:ext cx="5101043" cy="1840152"/>
          </a:xfrm>
          <a:custGeom>
            <a:avLst/>
            <a:gdLst/>
            <a:ahLst/>
            <a:cxnLst/>
            <a:rect r="r" b="b" t="t" l="l"/>
            <a:pathLst>
              <a:path h="1840152" w="5101043">
                <a:moveTo>
                  <a:pt x="0" y="0"/>
                </a:moveTo>
                <a:lnTo>
                  <a:pt x="5101043" y="0"/>
                </a:lnTo>
                <a:lnTo>
                  <a:pt x="5101043" y="1840152"/>
                </a:lnTo>
                <a:lnTo>
                  <a:pt x="0" y="18401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5322" r="0" b="-9188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918465" y="6720016"/>
            <a:ext cx="7315200" cy="3790604"/>
          </a:xfrm>
          <a:custGeom>
            <a:avLst/>
            <a:gdLst/>
            <a:ahLst/>
            <a:cxnLst/>
            <a:rect r="r" b="b" t="t" l="l"/>
            <a:pathLst>
              <a:path h="3790604" w="7315200">
                <a:moveTo>
                  <a:pt x="0" y="0"/>
                </a:moveTo>
                <a:lnTo>
                  <a:pt x="7315200" y="0"/>
                </a:lnTo>
                <a:lnTo>
                  <a:pt x="7315200" y="3790604"/>
                </a:lnTo>
                <a:lnTo>
                  <a:pt x="0" y="37906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60501" y="8169099"/>
            <a:ext cx="2178401" cy="2178401"/>
          </a:xfrm>
          <a:custGeom>
            <a:avLst/>
            <a:gdLst/>
            <a:ahLst/>
            <a:cxnLst/>
            <a:rect r="r" b="b" t="t" l="l"/>
            <a:pathLst>
              <a:path h="2178401" w="2178401">
                <a:moveTo>
                  <a:pt x="0" y="0"/>
                </a:moveTo>
                <a:lnTo>
                  <a:pt x="2178402" y="0"/>
                </a:lnTo>
                <a:lnTo>
                  <a:pt x="2178402" y="2178402"/>
                </a:lnTo>
                <a:lnTo>
                  <a:pt x="0" y="217840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144000" y="815982"/>
            <a:ext cx="7845098" cy="5236603"/>
          </a:xfrm>
          <a:custGeom>
            <a:avLst/>
            <a:gdLst/>
            <a:ahLst/>
            <a:cxnLst/>
            <a:rect r="r" b="b" t="t" l="l"/>
            <a:pathLst>
              <a:path h="5236603" w="7845098">
                <a:moveTo>
                  <a:pt x="0" y="0"/>
                </a:moveTo>
                <a:lnTo>
                  <a:pt x="7845098" y="0"/>
                </a:lnTo>
                <a:lnTo>
                  <a:pt x="7845098" y="5236603"/>
                </a:lnTo>
                <a:lnTo>
                  <a:pt x="0" y="523660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579785" y="-514356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168237" y="5159474"/>
            <a:ext cx="6368603" cy="4114800"/>
          </a:xfrm>
          <a:custGeom>
            <a:avLst/>
            <a:gdLst/>
            <a:ahLst/>
            <a:cxnLst/>
            <a:rect r="r" b="b" t="t" l="l"/>
            <a:pathLst>
              <a:path h="4114800" w="6368603">
                <a:moveTo>
                  <a:pt x="0" y="0"/>
                </a:moveTo>
                <a:lnTo>
                  <a:pt x="6368602" y="0"/>
                </a:lnTo>
                <a:lnTo>
                  <a:pt x="636860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496862" y="5407407"/>
            <a:ext cx="5622244" cy="3542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5667"/>
              </a:lnSpc>
            </a:pPr>
            <a:r>
              <a:rPr lang="en-US" sz="4048" b="true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Uma breve análise dos objetivos e aspectos positivos de se realizar uma avaliação de desempenho bem estruturada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860723" y="1283783"/>
            <a:ext cx="2773212" cy="7577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54"/>
              </a:lnSpc>
            </a:pPr>
            <a:r>
              <a:rPr lang="en-US" sz="4396" b="true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apresenta: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77343" y="2952517"/>
            <a:ext cx="7419519" cy="61439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065"/>
              </a:lnSpc>
            </a:pPr>
            <a:r>
              <a:rPr lang="en-US" sz="10677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benefícios de uma boa </a:t>
            </a:r>
            <a:r>
              <a:rPr lang="en-US" sz="10677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avaliação de desempenho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258960" y="9191625"/>
            <a:ext cx="5056287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true">
                <a:solidFill>
                  <a:srgbClr val="FE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por: Ana Luiza Almeida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CE1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09310" y="4859632"/>
            <a:ext cx="7272648" cy="4854493"/>
          </a:xfrm>
          <a:custGeom>
            <a:avLst/>
            <a:gdLst/>
            <a:ahLst/>
            <a:cxnLst/>
            <a:rect r="r" b="b" t="t" l="l"/>
            <a:pathLst>
              <a:path h="4854493" w="7272648">
                <a:moveTo>
                  <a:pt x="0" y="0"/>
                </a:moveTo>
                <a:lnTo>
                  <a:pt x="7272648" y="0"/>
                </a:lnTo>
                <a:lnTo>
                  <a:pt x="7272648" y="4854493"/>
                </a:lnTo>
                <a:lnTo>
                  <a:pt x="0" y="48544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524632" y="1215077"/>
            <a:ext cx="2925126" cy="4802446"/>
          </a:xfrm>
          <a:custGeom>
            <a:avLst/>
            <a:gdLst/>
            <a:ahLst/>
            <a:cxnLst/>
            <a:rect r="r" b="b" t="t" l="l"/>
            <a:pathLst>
              <a:path h="4802446" w="2925126">
                <a:moveTo>
                  <a:pt x="0" y="0"/>
                </a:moveTo>
                <a:lnTo>
                  <a:pt x="2925126" y="0"/>
                </a:lnTo>
                <a:lnTo>
                  <a:pt x="2925126" y="4802445"/>
                </a:lnTo>
                <a:lnTo>
                  <a:pt x="0" y="480244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811047" y="-484480"/>
            <a:ext cx="4856078" cy="4856078"/>
          </a:xfrm>
          <a:custGeom>
            <a:avLst/>
            <a:gdLst/>
            <a:ahLst/>
            <a:cxnLst/>
            <a:rect r="r" b="b" t="t" l="l"/>
            <a:pathLst>
              <a:path h="4856078" w="4856078">
                <a:moveTo>
                  <a:pt x="0" y="0"/>
                </a:moveTo>
                <a:lnTo>
                  <a:pt x="4856078" y="0"/>
                </a:lnTo>
                <a:lnTo>
                  <a:pt x="4856078" y="4856078"/>
                </a:lnTo>
                <a:lnTo>
                  <a:pt x="0" y="485607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8491437" y="3616300"/>
            <a:ext cx="9246259" cy="5974074"/>
          </a:xfrm>
          <a:custGeom>
            <a:avLst/>
            <a:gdLst/>
            <a:ahLst/>
            <a:cxnLst/>
            <a:rect r="r" b="b" t="t" l="l"/>
            <a:pathLst>
              <a:path h="5974074" w="9246259">
                <a:moveTo>
                  <a:pt x="0" y="0"/>
                </a:moveTo>
                <a:lnTo>
                  <a:pt x="9246259" y="0"/>
                </a:lnTo>
                <a:lnTo>
                  <a:pt x="9246259" y="5974074"/>
                </a:lnTo>
                <a:lnTo>
                  <a:pt x="0" y="597407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834660">
            <a:off x="5086912" y="2930069"/>
            <a:ext cx="2281968" cy="2480400"/>
          </a:xfrm>
          <a:custGeom>
            <a:avLst/>
            <a:gdLst/>
            <a:ahLst/>
            <a:cxnLst/>
            <a:rect r="r" b="b" t="t" l="l"/>
            <a:pathLst>
              <a:path h="2480400" w="2281968">
                <a:moveTo>
                  <a:pt x="0" y="0"/>
                </a:moveTo>
                <a:lnTo>
                  <a:pt x="2281968" y="0"/>
                </a:lnTo>
                <a:lnTo>
                  <a:pt x="2281968" y="2480399"/>
                </a:lnTo>
                <a:lnTo>
                  <a:pt x="0" y="248039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600" y="-365820"/>
            <a:ext cx="1870663" cy="1870663"/>
          </a:xfrm>
          <a:custGeom>
            <a:avLst/>
            <a:gdLst/>
            <a:ahLst/>
            <a:cxnLst/>
            <a:rect r="r" b="b" t="t" l="l"/>
            <a:pathLst>
              <a:path h="1870663" w="1870663">
                <a:moveTo>
                  <a:pt x="0" y="0"/>
                </a:moveTo>
                <a:lnTo>
                  <a:pt x="1870663" y="0"/>
                </a:lnTo>
                <a:lnTo>
                  <a:pt x="1870663" y="1870663"/>
                </a:lnTo>
                <a:lnTo>
                  <a:pt x="0" y="187066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6132578" y="250649"/>
            <a:ext cx="11499221" cy="3214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2880"/>
              </a:lnSpc>
            </a:pPr>
            <a:r>
              <a:rPr lang="en-US" sz="9200" b="true">
                <a:solidFill>
                  <a:srgbClr val="FEFFFF"/>
                </a:solidFill>
                <a:latin typeface="Bebas Neue Bold"/>
                <a:ea typeface="Bebas Neue Bold"/>
                <a:cs typeface="Bebas Neue Bold"/>
                <a:sym typeface="Bebas Neue Bold"/>
              </a:rPr>
              <a:t>Propósitos da Avaliação de Desempenho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736082" y="4255763"/>
            <a:ext cx="8756970" cy="4456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16872" indent="-408436" lvl="1">
              <a:lnSpc>
                <a:spcPts val="3897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3783" strike="noStrike" u="none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Promover uma reflexão com o gestor sobre as competências, desempenho e comportamento do funcionário</a:t>
            </a:r>
          </a:p>
          <a:p>
            <a:pPr algn="l" marL="816872" indent="-408436" lvl="1">
              <a:lnSpc>
                <a:spcPts val="3897"/>
              </a:lnSpc>
              <a:spcBef>
                <a:spcPct val="0"/>
              </a:spcBef>
              <a:buFont typeface="Arial"/>
              <a:buChar char="•"/>
            </a:pPr>
          </a:p>
          <a:p>
            <a:pPr algn="l" marL="816872" indent="-408436" lvl="1">
              <a:lnSpc>
                <a:spcPts val="3897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3783" strike="noStrike" u="none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Uma percepção do gestor sobre os pontos fortes e fracos do colaborador</a:t>
            </a:r>
          </a:p>
          <a:p>
            <a:pPr algn="l" marL="816872" indent="-408436" lvl="1">
              <a:lnSpc>
                <a:spcPts val="3897"/>
              </a:lnSpc>
              <a:spcBef>
                <a:spcPct val="0"/>
              </a:spcBef>
              <a:buFont typeface="Arial"/>
              <a:buChar char="•"/>
            </a:pPr>
          </a:p>
          <a:p>
            <a:pPr algn="l" marL="816872" indent="-408436" lvl="1">
              <a:lnSpc>
                <a:spcPts val="3897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3783" strike="noStrike" u="none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Uma visualização do colaborador sobre quais aspectos ele deve melhorar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CE1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9681727" y="1816319"/>
            <a:ext cx="7252319" cy="7017437"/>
          </a:xfrm>
          <a:custGeom>
            <a:avLst/>
            <a:gdLst/>
            <a:ahLst/>
            <a:cxnLst/>
            <a:rect r="r" b="b" t="t" l="l"/>
            <a:pathLst>
              <a:path h="7017437" w="7252319">
                <a:moveTo>
                  <a:pt x="7252319" y="0"/>
                </a:moveTo>
                <a:lnTo>
                  <a:pt x="0" y="0"/>
                </a:lnTo>
                <a:lnTo>
                  <a:pt x="0" y="7017437"/>
                </a:lnTo>
                <a:lnTo>
                  <a:pt x="7252319" y="7017437"/>
                </a:lnTo>
                <a:lnTo>
                  <a:pt x="7252319" y="0"/>
                </a:lnTo>
                <a:close/>
              </a:path>
            </a:pathLst>
          </a:custGeom>
          <a:blipFill>
            <a:blip r:embed="rId2"/>
            <a:stretch>
              <a:fillRect l="-61391" t="-14285" r="-4589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893504" y="7503545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419460" y="4694059"/>
            <a:ext cx="7859149" cy="5077853"/>
          </a:xfrm>
          <a:custGeom>
            <a:avLst/>
            <a:gdLst/>
            <a:ahLst/>
            <a:cxnLst/>
            <a:rect r="r" b="b" t="t" l="l"/>
            <a:pathLst>
              <a:path h="5077853" w="7859149">
                <a:moveTo>
                  <a:pt x="0" y="0"/>
                </a:moveTo>
                <a:lnTo>
                  <a:pt x="7859149" y="0"/>
                </a:lnTo>
                <a:lnTo>
                  <a:pt x="7859149" y="5077852"/>
                </a:lnTo>
                <a:lnTo>
                  <a:pt x="0" y="507785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801644" y="9151446"/>
            <a:ext cx="2264803" cy="873016"/>
          </a:xfrm>
          <a:custGeom>
            <a:avLst/>
            <a:gdLst/>
            <a:ahLst/>
            <a:cxnLst/>
            <a:rect r="r" b="b" t="t" l="l"/>
            <a:pathLst>
              <a:path h="873016" w="2264803">
                <a:moveTo>
                  <a:pt x="0" y="0"/>
                </a:moveTo>
                <a:lnTo>
                  <a:pt x="2264803" y="0"/>
                </a:lnTo>
                <a:lnTo>
                  <a:pt x="2264803" y="873017"/>
                </a:lnTo>
                <a:lnTo>
                  <a:pt x="0" y="87301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343" t="-84909" r="0" b="-8837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213621" y="-922815"/>
            <a:ext cx="4705073" cy="4114800"/>
          </a:xfrm>
          <a:custGeom>
            <a:avLst/>
            <a:gdLst/>
            <a:ahLst/>
            <a:cxnLst/>
            <a:rect r="r" b="b" t="t" l="l"/>
            <a:pathLst>
              <a:path h="4114800" w="4705073">
                <a:moveTo>
                  <a:pt x="0" y="0"/>
                </a:moveTo>
                <a:lnTo>
                  <a:pt x="4705073" y="0"/>
                </a:lnTo>
                <a:lnTo>
                  <a:pt x="470507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74663" y="661905"/>
            <a:ext cx="11499221" cy="23187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832"/>
              </a:lnSpc>
            </a:pPr>
            <a:r>
              <a:rPr lang="en-US" sz="9200" b="true">
                <a:solidFill>
                  <a:srgbClr val="FEFFFF"/>
                </a:solidFill>
                <a:latin typeface="Bebas Neue Bold"/>
                <a:ea typeface="Bebas Neue Bold"/>
                <a:cs typeface="Bebas Neue Bold"/>
                <a:sym typeface="Bebas Neue Bold"/>
              </a:rPr>
              <a:t>Propósitos da Avaliação de Desempenho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773466" y="5391712"/>
            <a:ext cx="7151137" cy="39012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16873" indent="-408436" lvl="1">
              <a:lnSpc>
                <a:spcPts val="3897"/>
              </a:lnSpc>
              <a:buFont typeface="Arial"/>
              <a:buChar char="•"/>
            </a:pPr>
            <a:r>
              <a:rPr lang="en-US" b="true" sz="3783" strike="noStrike" u="none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Melhorar a relação Gestor X Equipe</a:t>
            </a:r>
          </a:p>
          <a:p>
            <a:pPr algn="l">
              <a:lnSpc>
                <a:spcPts val="3897"/>
              </a:lnSpc>
            </a:pPr>
          </a:p>
          <a:p>
            <a:pPr algn="l" marL="816873" indent="-408436" lvl="1">
              <a:lnSpc>
                <a:spcPts val="3897"/>
              </a:lnSpc>
              <a:buFont typeface="Arial"/>
              <a:buChar char="•"/>
            </a:pPr>
            <a:r>
              <a:rPr lang="en-US" b="true" sz="3783" strike="noStrike" u="none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Motivar os colaboradores</a:t>
            </a:r>
          </a:p>
          <a:p>
            <a:pPr algn="l">
              <a:lnSpc>
                <a:spcPts val="3897"/>
              </a:lnSpc>
            </a:pPr>
          </a:p>
          <a:p>
            <a:pPr algn="l" marL="816873" indent="-408436" lvl="1">
              <a:lnSpc>
                <a:spcPts val="3897"/>
              </a:lnSpc>
              <a:buFont typeface="Arial"/>
              <a:buChar char="•"/>
            </a:pPr>
            <a:r>
              <a:rPr lang="en-US" b="true" sz="3783" strike="noStrike" u="none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Ajudar o colaborador a desenvolver um perfil adequado ao ambiente de trabalho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CE1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04196" y="2891361"/>
            <a:ext cx="5533723" cy="7169396"/>
          </a:xfrm>
          <a:custGeom>
            <a:avLst/>
            <a:gdLst/>
            <a:ahLst/>
            <a:cxnLst/>
            <a:rect r="r" b="b" t="t" l="l"/>
            <a:pathLst>
              <a:path h="7169396" w="5533723">
                <a:moveTo>
                  <a:pt x="0" y="0"/>
                </a:moveTo>
                <a:lnTo>
                  <a:pt x="5533723" y="0"/>
                </a:lnTo>
                <a:lnTo>
                  <a:pt x="5533723" y="7169396"/>
                </a:lnTo>
                <a:lnTo>
                  <a:pt x="0" y="71693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8518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775887" y="7868652"/>
            <a:ext cx="4960166" cy="2570268"/>
          </a:xfrm>
          <a:custGeom>
            <a:avLst/>
            <a:gdLst/>
            <a:ahLst/>
            <a:cxnLst/>
            <a:rect r="r" b="b" t="t" l="l"/>
            <a:pathLst>
              <a:path h="2570268" w="4960166">
                <a:moveTo>
                  <a:pt x="0" y="0"/>
                </a:moveTo>
                <a:lnTo>
                  <a:pt x="4960166" y="0"/>
                </a:lnTo>
                <a:lnTo>
                  <a:pt x="4960166" y="2570268"/>
                </a:lnTo>
                <a:lnTo>
                  <a:pt x="0" y="257026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796737" y="1209689"/>
            <a:ext cx="2925126" cy="4802446"/>
          </a:xfrm>
          <a:custGeom>
            <a:avLst/>
            <a:gdLst/>
            <a:ahLst/>
            <a:cxnLst/>
            <a:rect r="r" b="b" t="t" l="l"/>
            <a:pathLst>
              <a:path h="4802446" w="2925126">
                <a:moveTo>
                  <a:pt x="0" y="0"/>
                </a:moveTo>
                <a:lnTo>
                  <a:pt x="2925126" y="0"/>
                </a:lnTo>
                <a:lnTo>
                  <a:pt x="2925126" y="4802446"/>
                </a:lnTo>
                <a:lnTo>
                  <a:pt x="0" y="480244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802098" y="4330463"/>
            <a:ext cx="7859149" cy="5077853"/>
          </a:xfrm>
          <a:custGeom>
            <a:avLst/>
            <a:gdLst/>
            <a:ahLst/>
            <a:cxnLst/>
            <a:rect r="r" b="b" t="t" l="l"/>
            <a:pathLst>
              <a:path h="5077853" w="7859149">
                <a:moveTo>
                  <a:pt x="0" y="0"/>
                </a:moveTo>
                <a:lnTo>
                  <a:pt x="7859149" y="0"/>
                </a:lnTo>
                <a:lnTo>
                  <a:pt x="7859149" y="5077853"/>
                </a:lnTo>
                <a:lnTo>
                  <a:pt x="0" y="50778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530635" y="728790"/>
            <a:ext cx="2100870" cy="2100870"/>
          </a:xfrm>
          <a:custGeom>
            <a:avLst/>
            <a:gdLst/>
            <a:ahLst/>
            <a:cxnLst/>
            <a:rect r="r" b="b" t="t" l="l"/>
            <a:pathLst>
              <a:path h="2100870" w="2100870">
                <a:moveTo>
                  <a:pt x="0" y="0"/>
                </a:moveTo>
                <a:lnTo>
                  <a:pt x="2100870" y="0"/>
                </a:lnTo>
                <a:lnTo>
                  <a:pt x="2100870" y="2100869"/>
                </a:lnTo>
                <a:lnTo>
                  <a:pt x="0" y="210086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00444" y="521921"/>
            <a:ext cx="9384833" cy="2369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108"/>
              </a:lnSpc>
            </a:pPr>
            <a:r>
              <a:rPr lang="en-US" sz="9200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benefícios da avaliação de desempenho para: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932971" y="2948290"/>
            <a:ext cx="5296198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EFFFF"/>
                </a:solidFill>
                <a:latin typeface="29LT Bukra Bold"/>
                <a:ea typeface="29LT Bukra Bold"/>
                <a:cs typeface="29LT Bukra Bold"/>
                <a:sym typeface="29LT Bukra Bold"/>
              </a:rPr>
              <a:t>Colaboradores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045401" y="4831082"/>
            <a:ext cx="7071339" cy="4067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16873" indent="-408436" lvl="1">
              <a:lnSpc>
                <a:spcPts val="4615"/>
              </a:lnSpc>
              <a:buFont typeface="Arial"/>
              <a:buChar char="•"/>
            </a:pPr>
            <a:r>
              <a:rPr lang="en-US" b="true" sz="3783" strike="noStrike" u="none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Incentiva à autoreflexão</a:t>
            </a:r>
          </a:p>
          <a:p>
            <a:pPr algn="l" marL="816873" indent="-408436" lvl="1">
              <a:lnSpc>
                <a:spcPts val="4615"/>
              </a:lnSpc>
              <a:buFont typeface="Arial"/>
              <a:buChar char="•"/>
            </a:pPr>
            <a:r>
              <a:rPr lang="en-US" b="true" sz="3783" strike="noStrike" u="none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Direciona os pontos de desenvolvimento</a:t>
            </a:r>
          </a:p>
          <a:p>
            <a:pPr algn="l" marL="816873" indent="-408436" lvl="1">
              <a:lnSpc>
                <a:spcPts val="4615"/>
              </a:lnSpc>
              <a:buFont typeface="Arial"/>
              <a:buChar char="•"/>
            </a:pPr>
            <a:r>
              <a:rPr lang="en-US" b="true" sz="3783" strike="noStrike" u="none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Proporciona oportunidades de crescimento</a:t>
            </a:r>
          </a:p>
          <a:p>
            <a:pPr algn="l" marL="816873" indent="-408436" lvl="1">
              <a:lnSpc>
                <a:spcPts val="4615"/>
              </a:lnSpc>
              <a:buFont typeface="Arial"/>
              <a:buChar char="•"/>
            </a:pPr>
            <a:r>
              <a:rPr lang="en-US" b="true" sz="3783" strike="noStrike" u="none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Alavanca o desenvolvimento de equipes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5801644" y="9151446"/>
            <a:ext cx="2264803" cy="873016"/>
          </a:xfrm>
          <a:custGeom>
            <a:avLst/>
            <a:gdLst/>
            <a:ahLst/>
            <a:cxnLst/>
            <a:rect r="r" b="b" t="t" l="l"/>
            <a:pathLst>
              <a:path h="873016" w="2264803">
                <a:moveTo>
                  <a:pt x="0" y="0"/>
                </a:moveTo>
                <a:lnTo>
                  <a:pt x="2264803" y="0"/>
                </a:lnTo>
                <a:lnTo>
                  <a:pt x="2264803" y="873017"/>
                </a:lnTo>
                <a:lnTo>
                  <a:pt x="0" y="87301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5343" t="-84909" r="0" b="-88375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CE1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632007" y="3702459"/>
            <a:ext cx="3802004" cy="4687856"/>
          </a:xfrm>
          <a:custGeom>
            <a:avLst/>
            <a:gdLst/>
            <a:ahLst/>
            <a:cxnLst/>
            <a:rect r="r" b="b" t="t" l="l"/>
            <a:pathLst>
              <a:path h="4687856" w="3802004">
                <a:moveTo>
                  <a:pt x="0" y="0"/>
                </a:moveTo>
                <a:lnTo>
                  <a:pt x="3802003" y="0"/>
                </a:lnTo>
                <a:lnTo>
                  <a:pt x="3802003" y="4687856"/>
                </a:lnTo>
                <a:lnTo>
                  <a:pt x="0" y="46878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0" y="-130397"/>
            <a:ext cx="4856078" cy="4856078"/>
          </a:xfrm>
          <a:custGeom>
            <a:avLst/>
            <a:gdLst/>
            <a:ahLst/>
            <a:cxnLst/>
            <a:rect r="r" b="b" t="t" l="l"/>
            <a:pathLst>
              <a:path h="4856078" w="4856078">
                <a:moveTo>
                  <a:pt x="0" y="0"/>
                </a:moveTo>
                <a:lnTo>
                  <a:pt x="4856078" y="0"/>
                </a:lnTo>
                <a:lnTo>
                  <a:pt x="4856078" y="4856078"/>
                </a:lnTo>
                <a:lnTo>
                  <a:pt x="0" y="48560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756714" y="4225910"/>
            <a:ext cx="7859149" cy="5077853"/>
          </a:xfrm>
          <a:custGeom>
            <a:avLst/>
            <a:gdLst/>
            <a:ahLst/>
            <a:cxnLst/>
            <a:rect r="r" b="b" t="t" l="l"/>
            <a:pathLst>
              <a:path h="5077853" w="7859149">
                <a:moveTo>
                  <a:pt x="0" y="0"/>
                </a:moveTo>
                <a:lnTo>
                  <a:pt x="7859148" y="0"/>
                </a:lnTo>
                <a:lnTo>
                  <a:pt x="7859148" y="5077852"/>
                </a:lnTo>
                <a:lnTo>
                  <a:pt x="0" y="50778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088762" y="7919497"/>
            <a:ext cx="2367503" cy="2367503"/>
          </a:xfrm>
          <a:custGeom>
            <a:avLst/>
            <a:gdLst/>
            <a:ahLst/>
            <a:cxnLst/>
            <a:rect r="r" b="b" t="t" l="l"/>
            <a:pathLst>
              <a:path h="2367503" w="2367503">
                <a:moveTo>
                  <a:pt x="0" y="0"/>
                </a:moveTo>
                <a:lnTo>
                  <a:pt x="2367503" y="0"/>
                </a:lnTo>
                <a:lnTo>
                  <a:pt x="2367503" y="2367503"/>
                </a:lnTo>
                <a:lnTo>
                  <a:pt x="0" y="236750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800000">
            <a:off x="-921696" y="7071705"/>
            <a:ext cx="4856078" cy="4856078"/>
          </a:xfrm>
          <a:custGeom>
            <a:avLst/>
            <a:gdLst/>
            <a:ahLst/>
            <a:cxnLst/>
            <a:rect r="r" b="b" t="t" l="l"/>
            <a:pathLst>
              <a:path h="4856078" w="4856078">
                <a:moveTo>
                  <a:pt x="0" y="0"/>
                </a:moveTo>
                <a:lnTo>
                  <a:pt x="4856077" y="0"/>
                </a:lnTo>
                <a:lnTo>
                  <a:pt x="4856077" y="4856078"/>
                </a:lnTo>
                <a:lnTo>
                  <a:pt x="0" y="48560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0800000">
            <a:off x="-1707239" y="6830261"/>
            <a:ext cx="4856078" cy="4856078"/>
          </a:xfrm>
          <a:custGeom>
            <a:avLst/>
            <a:gdLst/>
            <a:ahLst/>
            <a:cxnLst/>
            <a:rect r="r" b="b" t="t" l="l"/>
            <a:pathLst>
              <a:path h="4856078" w="4856078">
                <a:moveTo>
                  <a:pt x="0" y="0"/>
                </a:moveTo>
                <a:lnTo>
                  <a:pt x="4856077" y="0"/>
                </a:lnTo>
                <a:lnTo>
                  <a:pt x="4856077" y="4856078"/>
                </a:lnTo>
                <a:lnTo>
                  <a:pt x="0" y="485607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10800000">
            <a:off x="-2070390" y="7071705"/>
            <a:ext cx="4856078" cy="4856078"/>
          </a:xfrm>
          <a:custGeom>
            <a:avLst/>
            <a:gdLst/>
            <a:ahLst/>
            <a:cxnLst/>
            <a:rect r="r" b="b" t="t" l="l"/>
            <a:pathLst>
              <a:path h="4856078" w="4856078">
                <a:moveTo>
                  <a:pt x="0" y="0"/>
                </a:moveTo>
                <a:lnTo>
                  <a:pt x="4856078" y="0"/>
                </a:lnTo>
                <a:lnTo>
                  <a:pt x="4856078" y="4856078"/>
                </a:lnTo>
                <a:lnTo>
                  <a:pt x="0" y="485607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23178" y="-468687"/>
            <a:ext cx="2766329" cy="2766329"/>
          </a:xfrm>
          <a:custGeom>
            <a:avLst/>
            <a:gdLst/>
            <a:ahLst/>
            <a:cxnLst/>
            <a:rect r="r" b="b" t="t" l="l"/>
            <a:pathLst>
              <a:path h="2766329" w="2766329">
                <a:moveTo>
                  <a:pt x="0" y="0"/>
                </a:moveTo>
                <a:lnTo>
                  <a:pt x="2766329" y="0"/>
                </a:lnTo>
                <a:lnTo>
                  <a:pt x="2766329" y="2766329"/>
                </a:lnTo>
                <a:lnTo>
                  <a:pt x="0" y="2766329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8397320" y="627818"/>
            <a:ext cx="9384833" cy="2369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9108"/>
              </a:lnSpc>
            </a:pPr>
            <a:r>
              <a:rPr lang="en-US" sz="9200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benefícios da avaliação de desempenho para: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657020" y="2948290"/>
            <a:ext cx="3848100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EFFFF"/>
                </a:solidFill>
                <a:latin typeface="29LT Bukra Bold"/>
                <a:ea typeface="29LT Bukra Bold"/>
                <a:cs typeface="29LT Bukra Bold"/>
                <a:sym typeface="29LT Bukra Bold"/>
              </a:rPr>
              <a:t>Lideranças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045401" y="4630285"/>
            <a:ext cx="7162108" cy="4000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16873" indent="-408436" lvl="1">
              <a:lnSpc>
                <a:spcPts val="4540"/>
              </a:lnSpc>
              <a:buFont typeface="Arial"/>
              <a:buChar char="•"/>
            </a:pPr>
            <a:r>
              <a:rPr lang="en-US" b="true" sz="3783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Ajuda na tomada de decisões (desligamento, promoções, realocações, etc)</a:t>
            </a:r>
          </a:p>
          <a:p>
            <a:pPr algn="l" marL="816873" indent="-408436" lvl="1">
              <a:lnSpc>
                <a:spcPts val="4540"/>
              </a:lnSpc>
              <a:buFont typeface="Arial"/>
              <a:buChar char="•"/>
            </a:pPr>
            <a:r>
              <a:rPr lang="en-US" b="true" sz="3783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Fortalece a comunicação entre gestor e funcionários</a:t>
            </a:r>
          </a:p>
          <a:p>
            <a:pPr algn="l" marL="816873" indent="-408436" lvl="1">
              <a:lnSpc>
                <a:spcPts val="4540"/>
              </a:lnSpc>
              <a:buFont typeface="Arial"/>
              <a:buChar char="•"/>
            </a:pPr>
            <a:r>
              <a:rPr lang="en-US" b="true" sz="3783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Ajuda no alinhamento de metas</a:t>
            </a:r>
          </a:p>
          <a:p>
            <a:pPr algn="l" marL="816873" indent="-408436" lvl="1">
              <a:lnSpc>
                <a:spcPts val="4540"/>
              </a:lnSpc>
              <a:buFont typeface="Arial"/>
              <a:buChar char="•"/>
            </a:pPr>
            <a:r>
              <a:rPr lang="en-US" b="true" sz="3783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Gera uma cultura de melhoria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CE1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620253" y="6172200"/>
            <a:ext cx="12196472" cy="3086100"/>
            <a:chOff x="0" y="0"/>
            <a:chExt cx="321224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212240" cy="812800"/>
            </a:xfrm>
            <a:custGeom>
              <a:avLst/>
              <a:gdLst/>
              <a:ahLst/>
              <a:cxnLst/>
              <a:rect r="r" b="b" t="t" l="l"/>
              <a:pathLst>
                <a:path h="812800" w="3212240">
                  <a:moveTo>
                    <a:pt x="0" y="0"/>
                  </a:moveTo>
                  <a:lnTo>
                    <a:pt x="3212240" y="0"/>
                  </a:lnTo>
                  <a:lnTo>
                    <a:pt x="321224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DE59">
                <a:alpha val="49804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2122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432583" y="500874"/>
            <a:ext cx="10569798" cy="23166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924"/>
              </a:lnSpc>
            </a:pPr>
            <a:r>
              <a:rPr lang="en-US" sz="9200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dicas para uma boa avaliação de desempenho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788334" y="4374561"/>
            <a:ext cx="6558835" cy="16911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97"/>
              </a:lnSpc>
            </a:pPr>
            <a:r>
              <a:rPr lang="en-US" sz="7030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defina bem o tipo de avaliação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-892559" y="5940080"/>
            <a:ext cx="12196472" cy="3086100"/>
            <a:chOff x="0" y="0"/>
            <a:chExt cx="321224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212240" cy="812800"/>
            </a:xfrm>
            <a:custGeom>
              <a:avLst/>
              <a:gdLst/>
              <a:ahLst/>
              <a:cxnLst/>
              <a:rect r="r" b="b" t="t" l="l"/>
              <a:pathLst>
                <a:path h="812800" w="3212240">
                  <a:moveTo>
                    <a:pt x="0" y="0"/>
                  </a:moveTo>
                  <a:lnTo>
                    <a:pt x="3212240" y="0"/>
                  </a:lnTo>
                  <a:lnTo>
                    <a:pt x="321224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751F">
                <a:alpha val="49804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32122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432583" y="3608654"/>
            <a:ext cx="1528054" cy="2253162"/>
          </a:xfrm>
          <a:custGeom>
            <a:avLst/>
            <a:gdLst/>
            <a:ahLst/>
            <a:cxnLst/>
            <a:rect r="r" b="b" t="t" l="l"/>
            <a:pathLst>
              <a:path h="2253162" w="1528054">
                <a:moveTo>
                  <a:pt x="0" y="0"/>
                </a:moveTo>
                <a:lnTo>
                  <a:pt x="1528053" y="0"/>
                </a:lnTo>
                <a:lnTo>
                  <a:pt x="1528053" y="2253162"/>
                </a:lnTo>
                <a:lnTo>
                  <a:pt x="0" y="22531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1372498" y="2514920"/>
            <a:ext cx="1660377" cy="2470393"/>
          </a:xfrm>
          <a:custGeom>
            <a:avLst/>
            <a:gdLst/>
            <a:ahLst/>
            <a:cxnLst/>
            <a:rect r="r" b="b" t="t" l="l"/>
            <a:pathLst>
              <a:path h="2470393" w="1660377">
                <a:moveTo>
                  <a:pt x="1660377" y="0"/>
                </a:moveTo>
                <a:lnTo>
                  <a:pt x="0" y="0"/>
                </a:lnTo>
                <a:lnTo>
                  <a:pt x="0" y="2470393"/>
                </a:lnTo>
                <a:lnTo>
                  <a:pt x="1660377" y="2470393"/>
                </a:lnTo>
                <a:lnTo>
                  <a:pt x="166037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235252" y="6362703"/>
            <a:ext cx="10179354" cy="1780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FEFFFF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Existem diversos tipos de avaliação de desempenho utilizados pelas empresas, basta escolher qual modelo se encaixa melhor com os objetivos e estrutura da empresa.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6702874" y="7715250"/>
            <a:ext cx="12196472" cy="3086100"/>
            <a:chOff x="0" y="0"/>
            <a:chExt cx="321224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212240" cy="812800"/>
            </a:xfrm>
            <a:custGeom>
              <a:avLst/>
              <a:gdLst/>
              <a:ahLst/>
              <a:cxnLst/>
              <a:rect r="r" b="b" t="t" l="l"/>
              <a:pathLst>
                <a:path h="812800" w="3212240">
                  <a:moveTo>
                    <a:pt x="0" y="0"/>
                  </a:moveTo>
                  <a:lnTo>
                    <a:pt x="3212240" y="0"/>
                  </a:lnTo>
                  <a:lnTo>
                    <a:pt x="321224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DE59">
                <a:alpha val="49804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32122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6884411" y="7813966"/>
            <a:ext cx="12196472" cy="3086100"/>
            <a:chOff x="0" y="0"/>
            <a:chExt cx="321224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3212240" cy="812800"/>
            </a:xfrm>
            <a:custGeom>
              <a:avLst/>
              <a:gdLst/>
              <a:ahLst/>
              <a:cxnLst/>
              <a:rect r="r" b="b" t="t" l="l"/>
              <a:pathLst>
                <a:path h="812800" w="3212240">
                  <a:moveTo>
                    <a:pt x="0" y="0"/>
                  </a:moveTo>
                  <a:lnTo>
                    <a:pt x="3212240" y="0"/>
                  </a:lnTo>
                  <a:lnTo>
                    <a:pt x="321224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751F">
                <a:alpha val="49804"/>
              </a:srgbClr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32122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9" id="19"/>
          <p:cNvSpPr/>
          <p:nvPr/>
        </p:nvSpPr>
        <p:spPr>
          <a:xfrm flipH="false" flipV="false" rot="0">
            <a:off x="11414606" y="1127493"/>
            <a:ext cx="4974359" cy="4757297"/>
          </a:xfrm>
          <a:custGeom>
            <a:avLst/>
            <a:gdLst/>
            <a:ahLst/>
            <a:cxnLst/>
            <a:rect r="r" b="b" t="t" l="l"/>
            <a:pathLst>
              <a:path h="4757297" w="4974359">
                <a:moveTo>
                  <a:pt x="0" y="0"/>
                </a:moveTo>
                <a:lnTo>
                  <a:pt x="4974360" y="0"/>
                </a:lnTo>
                <a:lnTo>
                  <a:pt x="4974360" y="4757296"/>
                </a:lnTo>
                <a:lnTo>
                  <a:pt x="0" y="475729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5583019" y="114200"/>
            <a:ext cx="2568828" cy="1444966"/>
          </a:xfrm>
          <a:custGeom>
            <a:avLst/>
            <a:gdLst/>
            <a:ahLst/>
            <a:cxnLst/>
            <a:rect r="r" b="b" t="t" l="l"/>
            <a:pathLst>
              <a:path h="1444966" w="2568828">
                <a:moveTo>
                  <a:pt x="0" y="0"/>
                </a:moveTo>
                <a:lnTo>
                  <a:pt x="2568828" y="0"/>
                </a:lnTo>
                <a:lnTo>
                  <a:pt x="2568828" y="1444966"/>
                </a:lnTo>
                <a:lnTo>
                  <a:pt x="0" y="144496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-38888" r="0" b="-38888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7064818" y="7918427"/>
            <a:ext cx="10179354" cy="1780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FEFFFF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Ex: Autoavaliação, avaliação individual, em equipe, 360° (que busca diversos pontos de vista sobre o colaborador, vindo de gestores, subordinados, clientes e fornecedores), ou por competências.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CE1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61656" y="1659832"/>
            <a:ext cx="1820169" cy="2441690"/>
          </a:xfrm>
          <a:custGeom>
            <a:avLst/>
            <a:gdLst/>
            <a:ahLst/>
            <a:cxnLst/>
            <a:rect r="r" b="b" t="t" l="l"/>
            <a:pathLst>
              <a:path h="2441690" w="1820169">
                <a:moveTo>
                  <a:pt x="0" y="0"/>
                </a:moveTo>
                <a:lnTo>
                  <a:pt x="1820169" y="0"/>
                </a:lnTo>
                <a:lnTo>
                  <a:pt x="1820169" y="2441690"/>
                </a:lnTo>
                <a:lnTo>
                  <a:pt x="0" y="24416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871725" y="686268"/>
            <a:ext cx="1660377" cy="2470393"/>
          </a:xfrm>
          <a:custGeom>
            <a:avLst/>
            <a:gdLst/>
            <a:ahLst/>
            <a:cxnLst/>
            <a:rect r="r" b="b" t="t" l="l"/>
            <a:pathLst>
              <a:path h="2470393" w="1660377">
                <a:moveTo>
                  <a:pt x="0" y="0"/>
                </a:moveTo>
                <a:lnTo>
                  <a:pt x="1660378" y="0"/>
                </a:lnTo>
                <a:lnTo>
                  <a:pt x="1660378" y="2470393"/>
                </a:lnTo>
                <a:lnTo>
                  <a:pt x="0" y="24703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177061" y="3546314"/>
            <a:ext cx="12196472" cy="3086100"/>
            <a:chOff x="0" y="0"/>
            <a:chExt cx="321224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212240" cy="812800"/>
            </a:xfrm>
            <a:custGeom>
              <a:avLst/>
              <a:gdLst/>
              <a:ahLst/>
              <a:cxnLst/>
              <a:rect r="r" b="b" t="t" l="l"/>
              <a:pathLst>
                <a:path h="812800" w="3212240">
                  <a:moveTo>
                    <a:pt x="0" y="0"/>
                  </a:moveTo>
                  <a:lnTo>
                    <a:pt x="3212240" y="0"/>
                  </a:lnTo>
                  <a:lnTo>
                    <a:pt x="321224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DE59">
                <a:alpha val="49804"/>
              </a:srgbClr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32122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10347631" y="3323070"/>
            <a:ext cx="12196472" cy="3086100"/>
            <a:chOff x="0" y="0"/>
            <a:chExt cx="321224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212240" cy="812800"/>
            </a:xfrm>
            <a:custGeom>
              <a:avLst/>
              <a:gdLst/>
              <a:ahLst/>
              <a:cxnLst/>
              <a:rect r="r" b="b" t="t" l="l"/>
              <a:pathLst>
                <a:path h="812800" w="3212240">
                  <a:moveTo>
                    <a:pt x="0" y="0"/>
                  </a:moveTo>
                  <a:lnTo>
                    <a:pt x="3212240" y="0"/>
                  </a:lnTo>
                  <a:lnTo>
                    <a:pt x="321224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751F">
                <a:alpha val="49804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32122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-3867151" y="5480581"/>
            <a:ext cx="12196472" cy="3086100"/>
            <a:chOff x="0" y="0"/>
            <a:chExt cx="321224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212240" cy="812800"/>
            </a:xfrm>
            <a:custGeom>
              <a:avLst/>
              <a:gdLst/>
              <a:ahLst/>
              <a:cxnLst/>
              <a:rect r="r" b="b" t="t" l="l"/>
              <a:pathLst>
                <a:path h="812800" w="3212240">
                  <a:moveTo>
                    <a:pt x="0" y="0"/>
                  </a:moveTo>
                  <a:lnTo>
                    <a:pt x="3212240" y="0"/>
                  </a:lnTo>
                  <a:lnTo>
                    <a:pt x="321224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DE59">
                <a:alpha val="49804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32122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-3564589" y="5261506"/>
            <a:ext cx="12196472" cy="3086100"/>
            <a:chOff x="0" y="0"/>
            <a:chExt cx="321224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212240" cy="812800"/>
            </a:xfrm>
            <a:custGeom>
              <a:avLst/>
              <a:gdLst/>
              <a:ahLst/>
              <a:cxnLst/>
              <a:rect r="r" b="b" t="t" l="l"/>
              <a:pathLst>
                <a:path h="812800" w="3212240">
                  <a:moveTo>
                    <a:pt x="0" y="0"/>
                  </a:moveTo>
                  <a:lnTo>
                    <a:pt x="3212240" y="0"/>
                  </a:lnTo>
                  <a:lnTo>
                    <a:pt x="321224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751F">
                <a:alpha val="49804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32122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326415" y="5580911"/>
            <a:ext cx="7744493" cy="2380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FEFFFF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Hoje as empresas podem dispor de diversos canais de comunicação: e-mail, mensagens de WhatsApp, atualizações nas redes sociais na empresa, comunicados impressos, entre outros.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7164594" y="7961526"/>
            <a:ext cx="12196472" cy="3086100"/>
            <a:chOff x="0" y="0"/>
            <a:chExt cx="321224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3212240" cy="812800"/>
            </a:xfrm>
            <a:custGeom>
              <a:avLst/>
              <a:gdLst/>
              <a:ahLst/>
              <a:cxnLst/>
              <a:rect r="r" b="b" t="t" l="l"/>
              <a:pathLst>
                <a:path h="812800" w="3212240">
                  <a:moveTo>
                    <a:pt x="0" y="0"/>
                  </a:moveTo>
                  <a:lnTo>
                    <a:pt x="3212240" y="0"/>
                  </a:lnTo>
                  <a:lnTo>
                    <a:pt x="321224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DE59">
                <a:alpha val="49804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32122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7495204" y="7480139"/>
            <a:ext cx="12196472" cy="3086100"/>
            <a:chOff x="0" y="0"/>
            <a:chExt cx="321224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212240" cy="812800"/>
            </a:xfrm>
            <a:custGeom>
              <a:avLst/>
              <a:gdLst/>
              <a:ahLst/>
              <a:cxnLst/>
              <a:rect r="r" b="b" t="t" l="l"/>
              <a:pathLst>
                <a:path h="812800" w="3212240">
                  <a:moveTo>
                    <a:pt x="0" y="0"/>
                  </a:moveTo>
                  <a:lnTo>
                    <a:pt x="3212240" y="0"/>
                  </a:lnTo>
                  <a:lnTo>
                    <a:pt x="321224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751F">
                <a:alpha val="49804"/>
              </a:srgbClr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32122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23" id="23"/>
          <p:cNvSpPr/>
          <p:nvPr/>
        </p:nvSpPr>
        <p:spPr>
          <a:xfrm flipH="false" flipV="false" rot="0">
            <a:off x="5864773" y="7715250"/>
            <a:ext cx="1859423" cy="1980743"/>
          </a:xfrm>
          <a:custGeom>
            <a:avLst/>
            <a:gdLst/>
            <a:ahLst/>
            <a:cxnLst/>
            <a:rect r="r" b="b" t="t" l="l"/>
            <a:pathLst>
              <a:path h="1980743" w="1859423">
                <a:moveTo>
                  <a:pt x="0" y="0"/>
                </a:moveTo>
                <a:lnTo>
                  <a:pt x="1859423" y="0"/>
                </a:lnTo>
                <a:lnTo>
                  <a:pt x="1859423" y="1980743"/>
                </a:lnTo>
                <a:lnTo>
                  <a:pt x="0" y="198074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4881825" y="235281"/>
            <a:ext cx="1578182" cy="1586837"/>
          </a:xfrm>
          <a:custGeom>
            <a:avLst/>
            <a:gdLst/>
            <a:ahLst/>
            <a:cxnLst/>
            <a:rect r="r" b="b" t="t" l="l"/>
            <a:pathLst>
              <a:path h="1586837" w="1578182">
                <a:moveTo>
                  <a:pt x="0" y="0"/>
                </a:moveTo>
                <a:lnTo>
                  <a:pt x="1578182" y="0"/>
                </a:lnTo>
                <a:lnTo>
                  <a:pt x="1578182" y="1586838"/>
                </a:lnTo>
                <a:lnTo>
                  <a:pt x="0" y="158683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-566694" y="8166895"/>
            <a:ext cx="2309025" cy="2120105"/>
          </a:xfrm>
          <a:custGeom>
            <a:avLst/>
            <a:gdLst/>
            <a:ahLst/>
            <a:cxnLst/>
            <a:rect r="r" b="b" t="t" l="l"/>
            <a:pathLst>
              <a:path h="2120105" w="2309025">
                <a:moveTo>
                  <a:pt x="0" y="0"/>
                </a:moveTo>
                <a:lnTo>
                  <a:pt x="2309025" y="0"/>
                </a:lnTo>
                <a:lnTo>
                  <a:pt x="2309025" y="2120105"/>
                </a:lnTo>
                <a:lnTo>
                  <a:pt x="0" y="212010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5055396" y="3347161"/>
            <a:ext cx="4577052" cy="16911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97"/>
              </a:lnSpc>
            </a:pPr>
            <a:r>
              <a:rPr lang="en-US" sz="7030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tenha uma boa comunicação</a:t>
            </a:r>
          </a:p>
        </p:txBody>
      </p:sp>
      <p:sp>
        <p:nvSpPr>
          <p:cNvPr name="Freeform 27" id="27"/>
          <p:cNvSpPr/>
          <p:nvPr/>
        </p:nvSpPr>
        <p:spPr>
          <a:xfrm flipH="false" flipV="false" rot="0">
            <a:off x="169972" y="-219212"/>
            <a:ext cx="1572359" cy="1572359"/>
          </a:xfrm>
          <a:custGeom>
            <a:avLst/>
            <a:gdLst/>
            <a:ahLst/>
            <a:cxnLst/>
            <a:rect r="r" b="b" t="t" l="l"/>
            <a:pathLst>
              <a:path h="1572359" w="1572359">
                <a:moveTo>
                  <a:pt x="0" y="0"/>
                </a:moveTo>
                <a:lnTo>
                  <a:pt x="1572359" y="0"/>
                </a:lnTo>
                <a:lnTo>
                  <a:pt x="1572359" y="1572359"/>
                </a:lnTo>
                <a:lnTo>
                  <a:pt x="0" y="157235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28" id="28"/>
          <p:cNvSpPr txBox="true"/>
          <p:nvPr/>
        </p:nvSpPr>
        <p:spPr>
          <a:xfrm rot="0">
            <a:off x="7164594" y="546259"/>
            <a:ext cx="10569798" cy="23166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8924"/>
              </a:lnSpc>
            </a:pPr>
            <a:r>
              <a:rPr lang="en-US" sz="9200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dicas para uma boa avaliação de desempenho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0347631" y="3642475"/>
            <a:ext cx="7744493" cy="2380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759"/>
              </a:lnSpc>
            </a:pPr>
            <a:r>
              <a:rPr lang="en-US" sz="3399">
                <a:solidFill>
                  <a:srgbClr val="FEFFFF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Para transmitir uma mensagem, existem dois sujeitos: o emissor e o receptor. E para que a mensagem seja passada, deve existir um canal pelo qual a mensagem deve ser enviada.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7724196" y="7648575"/>
            <a:ext cx="10059095" cy="2380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759"/>
              </a:lnSpc>
            </a:pPr>
            <a:r>
              <a:rPr lang="en-US" sz="3399">
                <a:solidFill>
                  <a:srgbClr val="FEFFFF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Independentemente do meio escolhido para a comunicação com a equipe, é muito importante manter uma linguagem fácil de entender, que não dê margens a possíveis dúvidas para quem está recebendo a mensagem.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CE1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21556" y="2227486"/>
            <a:ext cx="1869033" cy="2649402"/>
          </a:xfrm>
          <a:custGeom>
            <a:avLst/>
            <a:gdLst/>
            <a:ahLst/>
            <a:cxnLst/>
            <a:rect r="r" b="b" t="t" l="l"/>
            <a:pathLst>
              <a:path h="2649402" w="1869033">
                <a:moveTo>
                  <a:pt x="0" y="0"/>
                </a:moveTo>
                <a:lnTo>
                  <a:pt x="1869033" y="0"/>
                </a:lnTo>
                <a:lnTo>
                  <a:pt x="1869033" y="2649402"/>
                </a:lnTo>
                <a:lnTo>
                  <a:pt x="0" y="26494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true" flipV="false" rot="0">
            <a:off x="2198724" y="1285032"/>
            <a:ext cx="1660377" cy="2470393"/>
          </a:xfrm>
          <a:custGeom>
            <a:avLst/>
            <a:gdLst/>
            <a:ahLst/>
            <a:cxnLst/>
            <a:rect r="r" b="b" t="t" l="l"/>
            <a:pathLst>
              <a:path h="2470393" w="1660377">
                <a:moveTo>
                  <a:pt x="1660377" y="0"/>
                </a:moveTo>
                <a:lnTo>
                  <a:pt x="0" y="0"/>
                </a:lnTo>
                <a:lnTo>
                  <a:pt x="0" y="2470393"/>
                </a:lnTo>
                <a:lnTo>
                  <a:pt x="1660377" y="2470393"/>
                </a:lnTo>
                <a:lnTo>
                  <a:pt x="166037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-1444543" y="5461190"/>
            <a:ext cx="12196472" cy="3086100"/>
            <a:chOff x="0" y="0"/>
            <a:chExt cx="321224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212240" cy="812800"/>
            </a:xfrm>
            <a:custGeom>
              <a:avLst/>
              <a:gdLst/>
              <a:ahLst/>
              <a:cxnLst/>
              <a:rect r="r" b="b" t="t" l="l"/>
              <a:pathLst>
                <a:path h="812800" w="3212240">
                  <a:moveTo>
                    <a:pt x="0" y="0"/>
                  </a:moveTo>
                  <a:lnTo>
                    <a:pt x="3212240" y="0"/>
                  </a:lnTo>
                  <a:lnTo>
                    <a:pt x="321224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DE59">
                <a:alpha val="49804"/>
              </a:srgbClr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32122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-1769989" y="5264525"/>
            <a:ext cx="12196472" cy="3086100"/>
            <a:chOff x="0" y="0"/>
            <a:chExt cx="321224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212240" cy="812800"/>
            </a:xfrm>
            <a:custGeom>
              <a:avLst/>
              <a:gdLst/>
              <a:ahLst/>
              <a:cxnLst/>
              <a:rect r="r" b="b" t="t" l="l"/>
              <a:pathLst>
                <a:path h="812800" w="3212240">
                  <a:moveTo>
                    <a:pt x="0" y="0"/>
                  </a:moveTo>
                  <a:lnTo>
                    <a:pt x="3212240" y="0"/>
                  </a:lnTo>
                  <a:lnTo>
                    <a:pt x="321224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751F">
                <a:alpha val="49804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32122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45484" y="7609359"/>
            <a:ext cx="12196472" cy="3086100"/>
            <a:chOff x="0" y="0"/>
            <a:chExt cx="321224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212240" cy="812800"/>
            </a:xfrm>
            <a:custGeom>
              <a:avLst/>
              <a:gdLst/>
              <a:ahLst/>
              <a:cxnLst/>
              <a:rect r="r" b="b" t="t" l="l"/>
              <a:pathLst>
                <a:path h="812800" w="3212240">
                  <a:moveTo>
                    <a:pt x="0" y="0"/>
                  </a:moveTo>
                  <a:lnTo>
                    <a:pt x="3212240" y="0"/>
                  </a:lnTo>
                  <a:lnTo>
                    <a:pt x="321224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DE59">
                <a:alpha val="49804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32122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0006700" y="7715250"/>
            <a:ext cx="12196472" cy="3086100"/>
            <a:chOff x="0" y="0"/>
            <a:chExt cx="321224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212240" cy="812800"/>
            </a:xfrm>
            <a:custGeom>
              <a:avLst/>
              <a:gdLst/>
              <a:ahLst/>
              <a:cxnLst/>
              <a:rect r="r" b="b" t="t" l="l"/>
              <a:pathLst>
                <a:path h="812800" w="3212240">
                  <a:moveTo>
                    <a:pt x="0" y="0"/>
                  </a:moveTo>
                  <a:lnTo>
                    <a:pt x="3212240" y="0"/>
                  </a:lnTo>
                  <a:lnTo>
                    <a:pt x="321224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751F">
                <a:alpha val="49804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32122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11354804" y="2945368"/>
            <a:ext cx="7711187" cy="4663991"/>
          </a:xfrm>
          <a:custGeom>
            <a:avLst/>
            <a:gdLst/>
            <a:ahLst/>
            <a:cxnLst/>
            <a:rect r="r" b="b" t="t" l="l"/>
            <a:pathLst>
              <a:path h="4663991" w="7711187">
                <a:moveTo>
                  <a:pt x="0" y="0"/>
                </a:moveTo>
                <a:lnTo>
                  <a:pt x="7711187" y="0"/>
                </a:lnTo>
                <a:lnTo>
                  <a:pt x="7711187" y="4663991"/>
                </a:lnTo>
                <a:lnTo>
                  <a:pt x="0" y="466399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177" t="-3567" r="0" b="-7882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104936" y="240337"/>
            <a:ext cx="1870663" cy="1044695"/>
          </a:xfrm>
          <a:custGeom>
            <a:avLst/>
            <a:gdLst/>
            <a:ahLst/>
            <a:cxnLst/>
            <a:rect r="r" b="b" t="t" l="l"/>
            <a:pathLst>
              <a:path h="1044695" w="1870663">
                <a:moveTo>
                  <a:pt x="0" y="0"/>
                </a:moveTo>
                <a:lnTo>
                  <a:pt x="1870663" y="0"/>
                </a:lnTo>
                <a:lnTo>
                  <a:pt x="1870663" y="1044695"/>
                </a:lnTo>
                <a:lnTo>
                  <a:pt x="0" y="104469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41830" r="0" b="-37232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3859101" y="440362"/>
            <a:ext cx="10569798" cy="23166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24"/>
              </a:lnSpc>
            </a:pPr>
            <a:r>
              <a:rPr lang="en-US" sz="9200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dicas para uma boa avaliação de desempenho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512329" y="3573424"/>
            <a:ext cx="7239600" cy="16911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97"/>
              </a:lnSpc>
            </a:pPr>
            <a:r>
              <a:rPr lang="en-US" sz="7030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acompanhe o progresso do processo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64853" y="5273019"/>
            <a:ext cx="8067391" cy="31021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58"/>
              </a:lnSpc>
            </a:pPr>
            <a:r>
              <a:rPr lang="en-US" sz="3541">
                <a:solidFill>
                  <a:srgbClr val="FEFFFF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A equipe precisa se sentir segura em relação à abertura que pode ter com seus superiores, principalmente no que diz respeito ao seu desenvolvimento e possíveis dificuldades que surjam.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131676" y="7733184"/>
            <a:ext cx="7536071" cy="24556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914"/>
              </a:lnSpc>
            </a:pPr>
            <a:r>
              <a:rPr lang="en-US" sz="3510">
                <a:solidFill>
                  <a:srgbClr val="FEFFFF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Por isso, é muito importante que o gestor se mantenha atualizado sobre o progresso da equipe, e se disponha a fornecer o suporte necessário.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CE1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695126" y="8539768"/>
            <a:ext cx="3282695" cy="1437065"/>
          </a:xfrm>
          <a:custGeom>
            <a:avLst/>
            <a:gdLst/>
            <a:ahLst/>
            <a:cxnLst/>
            <a:rect r="r" b="b" t="t" l="l"/>
            <a:pathLst>
              <a:path h="1437065" w="3282695">
                <a:moveTo>
                  <a:pt x="0" y="0"/>
                </a:moveTo>
                <a:lnTo>
                  <a:pt x="3282694" y="0"/>
                </a:lnTo>
                <a:lnTo>
                  <a:pt x="3282694" y="1437064"/>
                </a:lnTo>
                <a:lnTo>
                  <a:pt x="0" y="14370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912" t="-77900" r="-3686" b="-7474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5105623" y="628627"/>
            <a:ext cx="8076754" cy="27534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e acabamos por aqui!</a:t>
            </a:r>
          </a:p>
          <a:p>
            <a:pPr algn="ctr">
              <a:lnSpc>
                <a:spcPts val="5888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3411390" y="2168305"/>
            <a:ext cx="11465220" cy="1305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38"/>
              </a:lnSpc>
              <a:spcBef>
                <a:spcPct val="0"/>
              </a:spcBef>
            </a:pPr>
            <a:r>
              <a:rPr lang="en-US" b="true" sz="3741" strike="noStrike" u="none">
                <a:solidFill>
                  <a:srgbClr val="FEFFFF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Lembre-se: uma boa avaliação de desempenho pode trazer bons resultados e dar muito mais motivação para sua equipe!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271361" y="-1679221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171537" y="8539768"/>
            <a:ext cx="4705073" cy="4114800"/>
          </a:xfrm>
          <a:custGeom>
            <a:avLst/>
            <a:gdLst/>
            <a:ahLst/>
            <a:cxnLst/>
            <a:rect r="r" b="b" t="t" l="l"/>
            <a:pathLst>
              <a:path h="4114800" w="4705073">
                <a:moveTo>
                  <a:pt x="0" y="0"/>
                </a:moveTo>
                <a:lnTo>
                  <a:pt x="4705073" y="0"/>
                </a:lnTo>
                <a:lnTo>
                  <a:pt x="470507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796737" y="1209689"/>
            <a:ext cx="2925126" cy="4802446"/>
          </a:xfrm>
          <a:custGeom>
            <a:avLst/>
            <a:gdLst/>
            <a:ahLst/>
            <a:cxnLst/>
            <a:rect r="r" b="b" t="t" l="l"/>
            <a:pathLst>
              <a:path h="4802446" w="2925126">
                <a:moveTo>
                  <a:pt x="0" y="0"/>
                </a:moveTo>
                <a:lnTo>
                  <a:pt x="2925126" y="0"/>
                </a:lnTo>
                <a:lnTo>
                  <a:pt x="2925126" y="4802446"/>
                </a:lnTo>
                <a:lnTo>
                  <a:pt x="0" y="480244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4667023" y="3996566"/>
            <a:ext cx="8333700" cy="3181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O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br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ig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a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da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 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pel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a 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p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a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rtic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i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p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ação e de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dicaçã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o d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u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ran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te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 este 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r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e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i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n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am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en</a:t>
            </a:r>
            <a:r>
              <a:rPr lang="en-US" sz="6000" strike="noStrike" u="none">
                <a:solidFill>
                  <a:srgbClr val="FE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to!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2095244" y="3610912"/>
            <a:ext cx="5143559" cy="5143559"/>
          </a:xfrm>
          <a:custGeom>
            <a:avLst/>
            <a:gdLst/>
            <a:ahLst/>
            <a:cxnLst/>
            <a:rect r="r" b="b" t="t" l="l"/>
            <a:pathLst>
              <a:path h="5143559" w="5143559">
                <a:moveTo>
                  <a:pt x="0" y="0"/>
                </a:moveTo>
                <a:lnTo>
                  <a:pt x="5143559" y="0"/>
                </a:lnTo>
                <a:lnTo>
                  <a:pt x="5143559" y="5143560"/>
                </a:lnTo>
                <a:lnTo>
                  <a:pt x="0" y="514356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467397" y="7950835"/>
            <a:ext cx="4859273" cy="25482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79"/>
              </a:lnSpc>
            </a:pPr>
            <a:r>
              <a:rPr lang="en-US" sz="3699">
                <a:solidFill>
                  <a:srgbClr val="FEFFFF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Ana Luiza Almeida</a:t>
            </a:r>
          </a:p>
          <a:p>
            <a:pPr algn="l">
              <a:lnSpc>
                <a:spcPts val="5179"/>
              </a:lnSpc>
            </a:pPr>
            <a:r>
              <a:rPr lang="en-US" sz="3699">
                <a:solidFill>
                  <a:srgbClr val="FEFFFF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analuiza@virtuallyrh.com.br</a:t>
            </a:r>
          </a:p>
          <a:p>
            <a:pPr algn="l">
              <a:lnSpc>
                <a:spcPts val="5179"/>
              </a:lnSpc>
            </a:pPr>
            <a:r>
              <a:rPr lang="en-US" sz="3699">
                <a:solidFill>
                  <a:srgbClr val="FEFFFF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(11) 9XXXX-XXXX</a:t>
            </a:r>
          </a:p>
          <a:p>
            <a:pPr algn="l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87194" y="1028700"/>
            <a:ext cx="1821055" cy="1821055"/>
            <a:chOff x="0" y="0"/>
            <a:chExt cx="479619" cy="4796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79619" cy="479619"/>
            </a:xfrm>
            <a:custGeom>
              <a:avLst/>
              <a:gdLst/>
              <a:ahLst/>
              <a:cxnLst/>
              <a:rect r="r" b="b" t="t" l="l"/>
              <a:pathLst>
                <a:path h="479619" w="479619">
                  <a:moveTo>
                    <a:pt x="216818" y="0"/>
                  </a:moveTo>
                  <a:lnTo>
                    <a:pt x="262801" y="0"/>
                  </a:lnTo>
                  <a:cubicBezTo>
                    <a:pt x="320305" y="0"/>
                    <a:pt x="375453" y="22843"/>
                    <a:pt x="416115" y="63505"/>
                  </a:cubicBezTo>
                  <a:cubicBezTo>
                    <a:pt x="456776" y="104166"/>
                    <a:pt x="479619" y="159314"/>
                    <a:pt x="479619" y="216818"/>
                  </a:cubicBezTo>
                  <a:lnTo>
                    <a:pt x="479619" y="262801"/>
                  </a:lnTo>
                  <a:cubicBezTo>
                    <a:pt x="479619" y="382547"/>
                    <a:pt x="382547" y="479619"/>
                    <a:pt x="262801" y="479619"/>
                  </a:cubicBezTo>
                  <a:lnTo>
                    <a:pt x="216818" y="479619"/>
                  </a:lnTo>
                  <a:cubicBezTo>
                    <a:pt x="97073" y="479619"/>
                    <a:pt x="0" y="382547"/>
                    <a:pt x="0" y="262801"/>
                  </a:cubicBezTo>
                  <a:lnTo>
                    <a:pt x="0" y="216818"/>
                  </a:lnTo>
                  <a:cubicBezTo>
                    <a:pt x="0" y="97073"/>
                    <a:pt x="97073" y="0"/>
                    <a:pt x="216818" y="0"/>
                  </a:cubicBezTo>
                  <a:close/>
                </a:path>
              </a:pathLst>
            </a:custGeom>
            <a:solidFill>
              <a:srgbClr val="5CE1E6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79619" cy="51771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387194" y="4083888"/>
            <a:ext cx="1821055" cy="1821055"/>
            <a:chOff x="0" y="0"/>
            <a:chExt cx="479619" cy="47961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79619" cy="479619"/>
            </a:xfrm>
            <a:custGeom>
              <a:avLst/>
              <a:gdLst/>
              <a:ahLst/>
              <a:cxnLst/>
              <a:rect r="r" b="b" t="t" l="l"/>
              <a:pathLst>
                <a:path h="479619" w="479619">
                  <a:moveTo>
                    <a:pt x="216818" y="0"/>
                  </a:moveTo>
                  <a:lnTo>
                    <a:pt x="262801" y="0"/>
                  </a:lnTo>
                  <a:cubicBezTo>
                    <a:pt x="320305" y="0"/>
                    <a:pt x="375453" y="22843"/>
                    <a:pt x="416115" y="63505"/>
                  </a:cubicBezTo>
                  <a:cubicBezTo>
                    <a:pt x="456776" y="104166"/>
                    <a:pt x="479619" y="159314"/>
                    <a:pt x="479619" y="216818"/>
                  </a:cubicBezTo>
                  <a:lnTo>
                    <a:pt x="479619" y="262801"/>
                  </a:lnTo>
                  <a:cubicBezTo>
                    <a:pt x="479619" y="382547"/>
                    <a:pt x="382547" y="479619"/>
                    <a:pt x="262801" y="479619"/>
                  </a:cubicBezTo>
                  <a:lnTo>
                    <a:pt x="216818" y="479619"/>
                  </a:lnTo>
                  <a:cubicBezTo>
                    <a:pt x="97073" y="479619"/>
                    <a:pt x="0" y="382547"/>
                    <a:pt x="0" y="262801"/>
                  </a:cubicBezTo>
                  <a:lnTo>
                    <a:pt x="0" y="216818"/>
                  </a:lnTo>
                  <a:cubicBezTo>
                    <a:pt x="0" y="97073"/>
                    <a:pt x="97073" y="0"/>
                    <a:pt x="216818" y="0"/>
                  </a:cubicBezTo>
                  <a:close/>
                </a:path>
              </a:pathLst>
            </a:custGeom>
            <a:solidFill>
              <a:srgbClr val="FFBD59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479619" cy="51771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387194" y="7342088"/>
            <a:ext cx="1821055" cy="1821055"/>
            <a:chOff x="0" y="0"/>
            <a:chExt cx="479619" cy="47961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79619" cy="479619"/>
            </a:xfrm>
            <a:custGeom>
              <a:avLst/>
              <a:gdLst/>
              <a:ahLst/>
              <a:cxnLst/>
              <a:rect r="r" b="b" t="t" l="l"/>
              <a:pathLst>
                <a:path h="479619" w="479619">
                  <a:moveTo>
                    <a:pt x="216818" y="0"/>
                  </a:moveTo>
                  <a:lnTo>
                    <a:pt x="262801" y="0"/>
                  </a:lnTo>
                  <a:cubicBezTo>
                    <a:pt x="320305" y="0"/>
                    <a:pt x="375453" y="22843"/>
                    <a:pt x="416115" y="63505"/>
                  </a:cubicBezTo>
                  <a:cubicBezTo>
                    <a:pt x="456776" y="104166"/>
                    <a:pt x="479619" y="159314"/>
                    <a:pt x="479619" y="216818"/>
                  </a:cubicBezTo>
                  <a:lnTo>
                    <a:pt x="479619" y="262801"/>
                  </a:lnTo>
                  <a:cubicBezTo>
                    <a:pt x="479619" y="382547"/>
                    <a:pt x="382547" y="479619"/>
                    <a:pt x="262801" y="479619"/>
                  </a:cubicBezTo>
                  <a:lnTo>
                    <a:pt x="216818" y="479619"/>
                  </a:lnTo>
                  <a:cubicBezTo>
                    <a:pt x="97073" y="479619"/>
                    <a:pt x="0" y="382547"/>
                    <a:pt x="0" y="262801"/>
                  </a:cubicBezTo>
                  <a:lnTo>
                    <a:pt x="0" y="216818"/>
                  </a:lnTo>
                  <a:cubicBezTo>
                    <a:pt x="0" y="97073"/>
                    <a:pt x="97073" y="0"/>
                    <a:pt x="216818" y="0"/>
                  </a:cubicBezTo>
                  <a:close/>
                </a:path>
              </a:pathLst>
            </a:custGeom>
            <a:solidFill>
              <a:srgbClr val="FFDE59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479619" cy="51771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9144000" y="-1559577"/>
            <a:ext cx="11093003" cy="13107986"/>
            <a:chOff x="0" y="0"/>
            <a:chExt cx="2921614" cy="3452309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921614" cy="3452309"/>
            </a:xfrm>
            <a:custGeom>
              <a:avLst/>
              <a:gdLst/>
              <a:ahLst/>
              <a:cxnLst/>
              <a:rect r="r" b="b" t="t" l="l"/>
              <a:pathLst>
                <a:path h="3452309" w="2921614">
                  <a:moveTo>
                    <a:pt x="35593" y="0"/>
                  </a:moveTo>
                  <a:lnTo>
                    <a:pt x="2886021" y="0"/>
                  </a:lnTo>
                  <a:cubicBezTo>
                    <a:pt x="2895461" y="0"/>
                    <a:pt x="2904514" y="3750"/>
                    <a:pt x="2911189" y="10425"/>
                  </a:cubicBezTo>
                  <a:cubicBezTo>
                    <a:pt x="2917864" y="17100"/>
                    <a:pt x="2921614" y="26153"/>
                    <a:pt x="2921614" y="35593"/>
                  </a:cubicBezTo>
                  <a:lnTo>
                    <a:pt x="2921614" y="3416715"/>
                  </a:lnTo>
                  <a:cubicBezTo>
                    <a:pt x="2921614" y="3426156"/>
                    <a:pt x="2917864" y="3435209"/>
                    <a:pt x="2911189" y="3441884"/>
                  </a:cubicBezTo>
                  <a:cubicBezTo>
                    <a:pt x="2904514" y="3448559"/>
                    <a:pt x="2895461" y="3452309"/>
                    <a:pt x="2886021" y="3452309"/>
                  </a:cubicBezTo>
                  <a:lnTo>
                    <a:pt x="35593" y="3452309"/>
                  </a:lnTo>
                  <a:cubicBezTo>
                    <a:pt x="26153" y="3452309"/>
                    <a:pt x="17100" y="3448559"/>
                    <a:pt x="10425" y="3441884"/>
                  </a:cubicBezTo>
                  <a:cubicBezTo>
                    <a:pt x="3750" y="3435209"/>
                    <a:pt x="0" y="3426156"/>
                    <a:pt x="0" y="3416715"/>
                  </a:cubicBezTo>
                  <a:lnTo>
                    <a:pt x="0" y="35593"/>
                  </a:lnTo>
                  <a:cubicBezTo>
                    <a:pt x="0" y="26153"/>
                    <a:pt x="3750" y="17100"/>
                    <a:pt x="10425" y="10425"/>
                  </a:cubicBezTo>
                  <a:cubicBezTo>
                    <a:pt x="17100" y="3750"/>
                    <a:pt x="26153" y="0"/>
                    <a:pt x="35593" y="0"/>
                  </a:cubicBezTo>
                  <a:close/>
                </a:path>
              </a:pathLst>
            </a:custGeom>
            <a:solidFill>
              <a:srgbClr val="5CE1E6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2921614" cy="34904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9638018" y="318954"/>
            <a:ext cx="7500080" cy="2530801"/>
          </a:xfrm>
          <a:custGeom>
            <a:avLst/>
            <a:gdLst/>
            <a:ahLst/>
            <a:cxnLst/>
            <a:rect r="r" b="b" t="t" l="l"/>
            <a:pathLst>
              <a:path h="2530801" w="7500080">
                <a:moveTo>
                  <a:pt x="0" y="0"/>
                </a:moveTo>
                <a:lnTo>
                  <a:pt x="7500080" y="0"/>
                </a:lnTo>
                <a:lnTo>
                  <a:pt x="7500080" y="2530801"/>
                </a:lnTo>
                <a:lnTo>
                  <a:pt x="0" y="25308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5781" r="0" b="-10057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3766485" y="1448055"/>
            <a:ext cx="2755702" cy="1811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#5d</a:t>
            </a:r>
            <a:r>
              <a:rPr lang="en-US" b="true" sz="5199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e1e6</a:t>
            </a:r>
          </a:p>
          <a:p>
            <a:pPr algn="ctr">
              <a:lnSpc>
                <a:spcPts val="7279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3880487" y="4503243"/>
            <a:ext cx="2527697" cy="1811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#ffbd59</a:t>
            </a:r>
          </a:p>
          <a:p>
            <a:pPr algn="ctr">
              <a:lnSpc>
                <a:spcPts val="7279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3868060" y="7837194"/>
            <a:ext cx="2324546" cy="1811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#fff200</a:t>
            </a:r>
          </a:p>
          <a:p>
            <a:pPr algn="ctr">
              <a:lnSpc>
                <a:spcPts val="7279"/>
              </a:lnSpc>
            </a:pPr>
          </a:p>
        </p:txBody>
      </p:sp>
      <p:sp>
        <p:nvSpPr>
          <p:cNvPr name="TextBox 18" id="18"/>
          <p:cNvSpPr txBox="true"/>
          <p:nvPr/>
        </p:nvSpPr>
        <p:spPr>
          <a:xfrm rot="0">
            <a:off x="9778793" y="3174078"/>
            <a:ext cx="4245575" cy="38912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436"/>
              </a:lnSpc>
            </a:pPr>
            <a:r>
              <a:rPr lang="en-US" b="true" sz="3360">
                <a:solidFill>
                  <a:srgbClr val="FE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Logotipo minimalista, destacando medicamentos que praticamente cabem “no bolso” do consumidor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3388058" y="7294463"/>
            <a:ext cx="4245575" cy="2244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436"/>
              </a:lnSpc>
            </a:pPr>
            <a:r>
              <a:rPr lang="en-US" sz="3360" b="true">
                <a:solidFill>
                  <a:srgbClr val="FE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Justamente a acessibilidade que buscamos hoje em dia.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DAGzerg0h70</dc:identifier>
  <dcterms:modified xsi:type="dcterms:W3CDTF">2011-08-01T06:04:30Z</dcterms:modified>
  <cp:revision>1</cp:revision>
  <dc:title>Atv. Avaliação de Desempenho - Econômica Farmais</dc:title>
</cp:coreProperties>
</file>